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5"/>
    <p:sldMasterId id="2147483696" r:id="rId6"/>
    <p:sldMasterId id="2147483697" r:id="rId7"/>
    <p:sldMasterId id="214748369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Lst>
  <p:sldSz cy="5143500" cx="9144000"/>
  <p:notesSz cx="6858000" cy="9144000"/>
  <p:embeddedFontLst>
    <p:embeddedFont>
      <p:font typeface="Raleway"/>
      <p:regular r:id="rId39"/>
      <p:bold r:id="rId40"/>
      <p:italic r:id="rId41"/>
      <p:boldItalic r:id="rId42"/>
    </p:embeddedFont>
    <p:embeddedFont>
      <p:font typeface="Roboto"/>
      <p:regular r:id="rId43"/>
      <p:bold r:id="rId44"/>
      <p:italic r:id="rId45"/>
      <p:boldItalic r:id="rId46"/>
    </p:embeddedFont>
    <p:embeddedFont>
      <p:font typeface="La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7FBF77-AC51-4C04-AA86-33AE61DD9B9F}">
  <a:tblStyle styleId="{D47FBF77-AC51-4C04-AA86-33AE61DD9B9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fntdata"/><Relationship Id="rId42" Type="http://schemas.openxmlformats.org/officeDocument/2006/relationships/font" Target="fonts/Raleway-boldItalic.fntdata"/><Relationship Id="rId41" Type="http://schemas.openxmlformats.org/officeDocument/2006/relationships/font" Target="fonts/Raleway-italic.fntdata"/><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font" Target="fonts/Raleway-regular.fntdata"/><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0" Type="http://schemas.openxmlformats.org/officeDocument/2006/relationships/font" Target="fonts/Lato-boldItalic.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d0ca04dc61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d0ca04dc61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d373a0366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d373a0366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d07fdf208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d07fdf208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d481d28e49_14_0:notes"/>
          <p:cNvSpPr/>
          <p:nvPr>
            <p:ph idx="2" type="sldImg"/>
          </p:nvPr>
        </p:nvSpPr>
        <p:spPr>
          <a:xfrm>
            <a:off x="729338" y="1143086"/>
            <a:ext cx="5399400" cy="3085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gd481d28e49_14_0:notes"/>
          <p:cNvSpPr txBox="1"/>
          <p:nvPr>
            <p:ph idx="1" type="body"/>
          </p:nvPr>
        </p:nvSpPr>
        <p:spPr>
          <a:xfrm>
            <a:off x="685800" y="4400571"/>
            <a:ext cx="5486400" cy="3600300"/>
          </a:xfrm>
          <a:prstGeom prst="rect">
            <a:avLst/>
          </a:prstGeom>
          <a:noFill/>
          <a:ln>
            <a:noFill/>
          </a:ln>
        </p:spPr>
        <p:txBody>
          <a:bodyPr anchorCtr="0" anchor="t" bIns="45450" lIns="91250" spcFirstLastPara="1" rIns="91250" wrap="square" tIns="45450">
            <a:noAutofit/>
          </a:bodyPr>
          <a:lstStyle/>
          <a:p>
            <a:pPr indent="0" lvl="0" marL="0" rtl="0" algn="l">
              <a:spcBef>
                <a:spcPts val="0"/>
              </a:spcBef>
              <a:spcAft>
                <a:spcPts val="0"/>
              </a:spcAft>
              <a:buNone/>
            </a:pPr>
            <a:r>
              <a:t/>
            </a:r>
            <a:endParaRPr b="0" sz="1900" strike="noStrike">
              <a:latin typeface="Arial"/>
              <a:ea typeface="Arial"/>
              <a:cs typeface="Arial"/>
              <a:sym typeface="Arial"/>
            </a:endParaRPr>
          </a:p>
        </p:txBody>
      </p:sp>
      <p:sp>
        <p:nvSpPr>
          <p:cNvPr id="330" name="Google Shape;330;gd481d28e49_14_0:notes"/>
          <p:cNvSpPr txBox="1"/>
          <p:nvPr/>
        </p:nvSpPr>
        <p:spPr>
          <a:xfrm>
            <a:off x="3884625" y="8685257"/>
            <a:ext cx="2971800" cy="458700"/>
          </a:xfrm>
          <a:prstGeom prst="rect">
            <a:avLst/>
          </a:prstGeom>
          <a:noFill/>
          <a:ln>
            <a:noFill/>
          </a:ln>
        </p:spPr>
        <p:txBody>
          <a:bodyPr anchorCtr="0" anchor="b" bIns="45450" lIns="91250" spcFirstLastPara="1" rIns="91250" wrap="square" tIns="45450">
            <a:noAutofit/>
          </a:bodyPr>
          <a:lstStyle/>
          <a:p>
            <a:pPr indent="0" lvl="0" marL="0" marR="0" rtl="0" algn="r">
              <a:lnSpc>
                <a:spcPct val="100000"/>
              </a:lnSpc>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d481d28e49_10_68:notes"/>
          <p:cNvSpPr/>
          <p:nvPr>
            <p:ph idx="2" type="sldImg"/>
          </p:nvPr>
        </p:nvSpPr>
        <p:spPr>
          <a:xfrm>
            <a:off x="729338" y="1143086"/>
            <a:ext cx="5399325" cy="3085714"/>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gd481d28e49_10_68:notes"/>
          <p:cNvSpPr txBox="1"/>
          <p:nvPr>
            <p:ph idx="1" type="body"/>
          </p:nvPr>
        </p:nvSpPr>
        <p:spPr>
          <a:xfrm>
            <a:off x="685800" y="4400571"/>
            <a:ext cx="5486400" cy="3600343"/>
          </a:xfrm>
          <a:prstGeom prst="rect">
            <a:avLst/>
          </a:prstGeom>
          <a:noFill/>
          <a:ln>
            <a:noFill/>
          </a:ln>
        </p:spPr>
        <p:txBody>
          <a:bodyPr anchorCtr="0" anchor="t" bIns="45450" lIns="91250" spcFirstLastPara="1" rIns="91250" wrap="square" tIns="45450">
            <a:noAutofit/>
          </a:bodyPr>
          <a:lstStyle/>
          <a:p>
            <a:pPr indent="0" lvl="0" marL="0" rtl="0" algn="l">
              <a:lnSpc>
                <a:spcPct val="100000"/>
              </a:lnSpc>
              <a:spcBef>
                <a:spcPts val="0"/>
              </a:spcBef>
              <a:spcAft>
                <a:spcPts val="0"/>
              </a:spcAft>
              <a:buNone/>
            </a:pPr>
            <a:r>
              <a:rPr b="0" lang="en" sz="1100" strike="noStrike">
                <a:solidFill>
                  <a:srgbClr val="000000"/>
                </a:solidFill>
                <a:latin typeface="Calibri"/>
                <a:ea typeface="Calibri"/>
                <a:cs typeface="Calibri"/>
                <a:sym typeface="Calibri"/>
              </a:rPr>
              <a:t>It was originally formed in 1985 as the Marin Street Light Acquisition Authority ("MSLAJP A") to acquire streetlights from PG&amp;E to save maintenance costs. ($500K annually)</a:t>
            </a:r>
            <a:endParaRPr b="0" sz="1100" strike="noStrike">
              <a:latin typeface="Arial"/>
              <a:ea typeface="Arial"/>
              <a:cs typeface="Arial"/>
              <a:sym typeface="Arial"/>
            </a:endParaRPr>
          </a:p>
          <a:p>
            <a:pPr indent="0" lvl="0" marL="0" rtl="0" algn="l">
              <a:lnSpc>
                <a:spcPct val="100000"/>
              </a:lnSpc>
              <a:spcBef>
                <a:spcPts val="0"/>
              </a:spcBef>
              <a:spcAft>
                <a:spcPts val="0"/>
              </a:spcAft>
              <a:buNone/>
            </a:pPr>
            <a:r>
              <a:rPr b="0" lang="en" sz="1100" strike="noStrike">
                <a:solidFill>
                  <a:srgbClr val="000000"/>
                </a:solidFill>
                <a:latin typeface="Calibri"/>
                <a:ea typeface="Calibri"/>
                <a:cs typeface="Calibri"/>
                <a:sym typeface="Calibri"/>
              </a:rPr>
              <a:t> </a:t>
            </a:r>
            <a:endParaRPr b="0" sz="1100" strike="noStrike">
              <a:latin typeface="Arial"/>
              <a:ea typeface="Arial"/>
              <a:cs typeface="Arial"/>
              <a:sym typeface="Arial"/>
            </a:endParaRPr>
          </a:p>
          <a:p>
            <a:pPr indent="0" lvl="0" marL="0" rtl="0" algn="l">
              <a:lnSpc>
                <a:spcPct val="100000"/>
              </a:lnSpc>
              <a:spcBef>
                <a:spcPts val="0"/>
              </a:spcBef>
              <a:spcAft>
                <a:spcPts val="0"/>
              </a:spcAft>
              <a:buNone/>
            </a:pPr>
            <a:r>
              <a:rPr b="0" lang="en" sz="1100" strike="noStrike">
                <a:solidFill>
                  <a:srgbClr val="000000"/>
                </a:solidFill>
                <a:latin typeface="Calibri"/>
                <a:ea typeface="Calibri"/>
                <a:cs typeface="Calibri"/>
                <a:sym typeface="Calibri"/>
              </a:rPr>
              <a:t>The Joint Powers Authority Agreement creating MGSA states, "The purpose of this Agreement is to establish a public entity separate from the County, Cities, Towns, and Special Districts.  This Authority will finance, implement and manage the various municipal services assigned to it."</a:t>
            </a:r>
            <a:endParaRPr b="0" sz="1100" strike="noStrike">
              <a:latin typeface="Arial"/>
              <a:ea typeface="Arial"/>
              <a:cs typeface="Arial"/>
              <a:sym typeface="Arial"/>
            </a:endParaRPr>
          </a:p>
          <a:p>
            <a:pPr indent="0" lvl="0" marL="0" rtl="0" algn="l">
              <a:lnSpc>
                <a:spcPct val="100000"/>
              </a:lnSpc>
              <a:spcBef>
                <a:spcPts val="0"/>
              </a:spcBef>
              <a:spcAft>
                <a:spcPts val="0"/>
              </a:spcAft>
              <a:buNone/>
            </a:pPr>
            <a:r>
              <a:t/>
            </a:r>
            <a:endParaRPr b="0" sz="1100" strike="noStrike">
              <a:latin typeface="Arial"/>
              <a:ea typeface="Arial"/>
              <a:cs typeface="Arial"/>
              <a:sym typeface="Arial"/>
            </a:endParaRPr>
          </a:p>
          <a:p>
            <a:pPr indent="0" lvl="0" marL="0" rtl="0" algn="l">
              <a:lnSpc>
                <a:spcPct val="100000"/>
              </a:lnSpc>
              <a:spcBef>
                <a:spcPts val="0"/>
              </a:spcBef>
              <a:spcAft>
                <a:spcPts val="0"/>
              </a:spcAft>
              <a:buNone/>
            </a:pPr>
            <a:r>
              <a:rPr b="0" lang="en" sz="1100" strike="noStrike">
                <a:solidFill>
                  <a:srgbClr val="000000"/>
                </a:solidFill>
                <a:latin typeface="Calibri"/>
                <a:ea typeface="Calibri"/>
                <a:cs typeface="Calibri"/>
                <a:sym typeface="Calibri"/>
              </a:rPr>
              <a:t>MGSA offers various public services effectively and efficiently throughout the county in a uniform manner with minimal overhead expense. </a:t>
            </a:r>
            <a:endParaRPr b="0" sz="1100" strike="noStrike">
              <a:latin typeface="Arial"/>
              <a:ea typeface="Arial"/>
              <a:cs typeface="Arial"/>
              <a:sym typeface="Arial"/>
            </a:endParaRPr>
          </a:p>
        </p:txBody>
      </p:sp>
      <p:sp>
        <p:nvSpPr>
          <p:cNvPr id="336" name="Google Shape;336;gd481d28e49_10_68:notes"/>
          <p:cNvSpPr txBox="1"/>
          <p:nvPr/>
        </p:nvSpPr>
        <p:spPr>
          <a:xfrm>
            <a:off x="3884625" y="8685257"/>
            <a:ext cx="2971687" cy="458743"/>
          </a:xfrm>
          <a:prstGeom prst="rect">
            <a:avLst/>
          </a:prstGeom>
          <a:noFill/>
          <a:ln>
            <a:noFill/>
          </a:ln>
        </p:spPr>
        <p:txBody>
          <a:bodyPr anchorCtr="0" anchor="b" bIns="45450" lIns="91250" spcFirstLastPara="1" rIns="91250" wrap="square" tIns="45450">
            <a:noAutofit/>
          </a:bodyPr>
          <a:lstStyle/>
          <a:p>
            <a:pPr indent="0" lvl="0" marL="0" marR="0" rtl="0" algn="r">
              <a:lnSpc>
                <a:spcPct val="100000"/>
              </a:lnSpc>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d481d28e49_10_62:notes"/>
          <p:cNvSpPr/>
          <p:nvPr>
            <p:ph idx="2" type="sldImg"/>
          </p:nvPr>
        </p:nvSpPr>
        <p:spPr>
          <a:xfrm>
            <a:off x="729338" y="1143086"/>
            <a:ext cx="5399325" cy="3085714"/>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2" name="Google Shape;342;gd481d28e49_10_62:notes"/>
          <p:cNvSpPr txBox="1"/>
          <p:nvPr>
            <p:ph idx="1" type="body"/>
          </p:nvPr>
        </p:nvSpPr>
        <p:spPr>
          <a:xfrm>
            <a:off x="685800" y="4400571"/>
            <a:ext cx="5486400" cy="3600343"/>
          </a:xfrm>
          <a:prstGeom prst="rect">
            <a:avLst/>
          </a:prstGeom>
          <a:noFill/>
          <a:ln>
            <a:noFill/>
          </a:ln>
        </p:spPr>
        <p:txBody>
          <a:bodyPr anchorCtr="0" anchor="t" bIns="45450" lIns="91250" spcFirstLastPara="1" rIns="91250" wrap="square" tIns="45450">
            <a:noAutofit/>
          </a:bodyPr>
          <a:lstStyle/>
          <a:p>
            <a:pPr indent="0" lvl="0" marL="0" rtl="0" algn="l">
              <a:spcBef>
                <a:spcPts val="0"/>
              </a:spcBef>
              <a:spcAft>
                <a:spcPts val="0"/>
              </a:spcAft>
              <a:buNone/>
            </a:pPr>
            <a:r>
              <a:t/>
            </a:r>
            <a:endParaRPr b="0" sz="1900" strike="noStrike">
              <a:latin typeface="Arial"/>
              <a:ea typeface="Arial"/>
              <a:cs typeface="Arial"/>
              <a:sym typeface="Arial"/>
            </a:endParaRPr>
          </a:p>
        </p:txBody>
      </p:sp>
      <p:sp>
        <p:nvSpPr>
          <p:cNvPr id="343" name="Google Shape;343;gd481d28e49_10_62:notes"/>
          <p:cNvSpPr txBox="1"/>
          <p:nvPr/>
        </p:nvSpPr>
        <p:spPr>
          <a:xfrm>
            <a:off x="3884625" y="8685257"/>
            <a:ext cx="2971687" cy="458743"/>
          </a:xfrm>
          <a:prstGeom prst="rect">
            <a:avLst/>
          </a:prstGeom>
          <a:noFill/>
          <a:ln>
            <a:noFill/>
          </a:ln>
        </p:spPr>
        <p:txBody>
          <a:bodyPr anchorCtr="0" anchor="b" bIns="45450" lIns="91250" spcFirstLastPara="1" rIns="91250" wrap="square" tIns="45450">
            <a:noAutofit/>
          </a:bodyPr>
          <a:lstStyle/>
          <a:p>
            <a:pPr indent="0" lvl="0" marL="0" marR="0" rtl="0" algn="r">
              <a:lnSpc>
                <a:spcPct val="100000"/>
              </a:lnSpc>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d481d28e49_10_80:notes"/>
          <p:cNvSpPr txBox="1"/>
          <p:nvPr>
            <p:ph idx="1" type="body"/>
          </p:nvPr>
        </p:nvSpPr>
        <p:spPr>
          <a:xfrm>
            <a:off x="685800" y="4400571"/>
            <a:ext cx="5486400" cy="3600343"/>
          </a:xfrm>
          <a:prstGeom prst="rect">
            <a:avLst/>
          </a:prstGeom>
        </p:spPr>
        <p:txBody>
          <a:bodyPr anchorCtr="0" anchor="t" bIns="86175" lIns="86175" spcFirstLastPara="1" rIns="86175" wrap="square" tIns="86175">
            <a:noAutofit/>
          </a:bodyPr>
          <a:lstStyle/>
          <a:p>
            <a:pPr indent="0" lvl="0" marL="0" rtl="0" algn="l">
              <a:spcBef>
                <a:spcPts val="0"/>
              </a:spcBef>
              <a:spcAft>
                <a:spcPts val="0"/>
              </a:spcAft>
              <a:buNone/>
            </a:pPr>
            <a:r>
              <a:t/>
            </a:r>
            <a:endParaRPr/>
          </a:p>
        </p:txBody>
      </p:sp>
      <p:sp>
        <p:nvSpPr>
          <p:cNvPr id="349" name="Google Shape;349;gd481d28e49_10_80:notes"/>
          <p:cNvSpPr/>
          <p:nvPr>
            <p:ph idx="2" type="sldImg"/>
          </p:nvPr>
        </p:nvSpPr>
        <p:spPr>
          <a:xfrm>
            <a:off x="729338" y="1143086"/>
            <a:ext cx="5399325" cy="3085714"/>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d481d28e49_10_144:notes"/>
          <p:cNvSpPr/>
          <p:nvPr>
            <p:ph idx="2" type="sldImg"/>
          </p:nvPr>
        </p:nvSpPr>
        <p:spPr>
          <a:xfrm>
            <a:off x="729338" y="1143086"/>
            <a:ext cx="5399325" cy="3085714"/>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gd481d28e49_10_144:notes"/>
          <p:cNvSpPr txBox="1"/>
          <p:nvPr>
            <p:ph idx="1" type="body"/>
          </p:nvPr>
        </p:nvSpPr>
        <p:spPr>
          <a:xfrm>
            <a:off x="685800" y="4400571"/>
            <a:ext cx="5486400" cy="3600343"/>
          </a:xfrm>
          <a:prstGeom prst="rect">
            <a:avLst/>
          </a:prstGeom>
          <a:noFill/>
          <a:ln>
            <a:noFill/>
          </a:ln>
        </p:spPr>
        <p:txBody>
          <a:bodyPr anchorCtr="0" anchor="t" bIns="45450" lIns="91250" spcFirstLastPara="1" rIns="91250" wrap="square" tIns="45450">
            <a:noAutofit/>
          </a:bodyPr>
          <a:lstStyle/>
          <a:p>
            <a:pPr indent="0" lvl="0" marL="0" rtl="0" algn="l">
              <a:spcBef>
                <a:spcPts val="0"/>
              </a:spcBef>
              <a:spcAft>
                <a:spcPts val="0"/>
              </a:spcAft>
              <a:buNone/>
            </a:pPr>
            <a:r>
              <a:t/>
            </a:r>
            <a:endParaRPr b="0" sz="1900" strike="noStrike">
              <a:latin typeface="Arial"/>
              <a:ea typeface="Arial"/>
              <a:cs typeface="Arial"/>
              <a:sym typeface="Arial"/>
            </a:endParaRPr>
          </a:p>
        </p:txBody>
      </p:sp>
      <p:sp>
        <p:nvSpPr>
          <p:cNvPr id="356" name="Google Shape;356;gd481d28e49_10_144:notes"/>
          <p:cNvSpPr txBox="1"/>
          <p:nvPr/>
        </p:nvSpPr>
        <p:spPr>
          <a:xfrm>
            <a:off x="3884625" y="8685257"/>
            <a:ext cx="2971687" cy="458743"/>
          </a:xfrm>
          <a:prstGeom prst="rect">
            <a:avLst/>
          </a:prstGeom>
          <a:noFill/>
          <a:ln>
            <a:noFill/>
          </a:ln>
        </p:spPr>
        <p:txBody>
          <a:bodyPr anchorCtr="0" anchor="b" bIns="45450" lIns="91250" spcFirstLastPara="1" rIns="91250" wrap="square" tIns="45450">
            <a:noAutofit/>
          </a:bodyPr>
          <a:lstStyle/>
          <a:p>
            <a:pPr indent="0" lvl="0" marL="0" marR="0" rtl="0" algn="r">
              <a:lnSpc>
                <a:spcPct val="100000"/>
              </a:lnSpc>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d481d28e49_10_204:notes"/>
          <p:cNvSpPr/>
          <p:nvPr>
            <p:ph idx="2" type="sldImg"/>
          </p:nvPr>
        </p:nvSpPr>
        <p:spPr>
          <a:xfrm>
            <a:off x="729338" y="1143086"/>
            <a:ext cx="5399325" cy="3085714"/>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3" name="Google Shape;363;gd481d28e49_10_204:notes"/>
          <p:cNvSpPr txBox="1"/>
          <p:nvPr>
            <p:ph idx="1" type="body"/>
          </p:nvPr>
        </p:nvSpPr>
        <p:spPr>
          <a:xfrm>
            <a:off x="685800" y="4400571"/>
            <a:ext cx="5486400" cy="3600343"/>
          </a:xfrm>
          <a:prstGeom prst="rect">
            <a:avLst/>
          </a:prstGeom>
          <a:noFill/>
          <a:ln>
            <a:noFill/>
          </a:ln>
        </p:spPr>
        <p:txBody>
          <a:bodyPr anchorCtr="0" anchor="t" bIns="45450" lIns="91250" spcFirstLastPara="1" rIns="91250" wrap="square" tIns="45450">
            <a:noAutofit/>
          </a:bodyPr>
          <a:lstStyle/>
          <a:p>
            <a:pPr indent="0" lvl="0" marL="0" rtl="0" algn="l">
              <a:lnSpc>
                <a:spcPct val="100000"/>
              </a:lnSpc>
              <a:spcBef>
                <a:spcPts val="0"/>
              </a:spcBef>
              <a:spcAft>
                <a:spcPts val="0"/>
              </a:spcAft>
              <a:buNone/>
            </a:pPr>
            <a:r>
              <a:rPr b="0" lang="en" sz="1100" strike="noStrike">
                <a:solidFill>
                  <a:srgbClr val="000000"/>
                </a:solidFill>
                <a:latin typeface="Calibri"/>
                <a:ea typeface="Calibri"/>
                <a:cs typeface="Calibri"/>
                <a:sym typeface="Calibri"/>
              </a:rPr>
              <a:t>Also mention major contracts</a:t>
            </a:r>
            <a:endParaRPr b="0" sz="1100" strike="noStrike">
              <a:latin typeface="Arial"/>
              <a:ea typeface="Arial"/>
              <a:cs typeface="Arial"/>
              <a:sym typeface="Arial"/>
            </a:endParaRPr>
          </a:p>
          <a:p>
            <a:pPr indent="-158750" lvl="0" marL="165100" rtl="0" algn="l">
              <a:lnSpc>
                <a:spcPct val="100000"/>
              </a:lnSpc>
              <a:spcBef>
                <a:spcPts val="0"/>
              </a:spcBef>
              <a:spcAft>
                <a:spcPts val="0"/>
              </a:spcAft>
              <a:buClr>
                <a:srgbClr val="000000"/>
              </a:buClr>
              <a:buSzPts val="1100"/>
              <a:buFont typeface="Arial"/>
              <a:buChar char="•"/>
            </a:pPr>
            <a:r>
              <a:rPr b="0" lang="en" sz="1100" strike="noStrike">
                <a:solidFill>
                  <a:srgbClr val="000000"/>
                </a:solidFill>
                <a:latin typeface="Calibri"/>
                <a:ea typeface="Calibri"/>
                <a:cs typeface="Calibri"/>
                <a:sym typeface="Calibri"/>
              </a:rPr>
              <a:t>DC Electric</a:t>
            </a:r>
            <a:endParaRPr b="0" sz="1100" strike="noStrike">
              <a:latin typeface="Arial"/>
              <a:ea typeface="Arial"/>
              <a:cs typeface="Arial"/>
              <a:sym typeface="Arial"/>
            </a:endParaRPr>
          </a:p>
          <a:p>
            <a:pPr indent="-158750" lvl="0" marL="165100" rtl="0" algn="l">
              <a:lnSpc>
                <a:spcPct val="100000"/>
              </a:lnSpc>
              <a:spcBef>
                <a:spcPts val="0"/>
              </a:spcBef>
              <a:spcAft>
                <a:spcPts val="0"/>
              </a:spcAft>
              <a:buClr>
                <a:srgbClr val="000000"/>
              </a:buClr>
              <a:buSzPts val="1100"/>
              <a:buFont typeface="Arial"/>
              <a:buChar char="•"/>
            </a:pPr>
            <a:r>
              <a:rPr b="0" lang="en" sz="1100" strike="noStrike">
                <a:solidFill>
                  <a:srgbClr val="000000"/>
                </a:solidFill>
                <a:latin typeface="Calibri"/>
                <a:ea typeface="Calibri"/>
                <a:cs typeface="Calibri"/>
                <a:sym typeface="Calibri"/>
              </a:rPr>
              <a:t>Marin Humane Society</a:t>
            </a:r>
            <a:endParaRPr b="0" sz="1100" strike="noStrike">
              <a:latin typeface="Arial"/>
              <a:ea typeface="Arial"/>
              <a:cs typeface="Arial"/>
              <a:sym typeface="Arial"/>
            </a:endParaRPr>
          </a:p>
        </p:txBody>
      </p:sp>
      <p:sp>
        <p:nvSpPr>
          <p:cNvPr id="364" name="Google Shape;364;gd481d28e49_10_204:notes"/>
          <p:cNvSpPr txBox="1"/>
          <p:nvPr/>
        </p:nvSpPr>
        <p:spPr>
          <a:xfrm>
            <a:off x="3884625" y="8685257"/>
            <a:ext cx="2971687" cy="458743"/>
          </a:xfrm>
          <a:prstGeom prst="rect">
            <a:avLst/>
          </a:prstGeom>
          <a:noFill/>
          <a:ln>
            <a:noFill/>
          </a:ln>
        </p:spPr>
        <p:txBody>
          <a:bodyPr anchorCtr="0" anchor="b" bIns="45450" lIns="91250" spcFirstLastPara="1" rIns="91250" wrap="square" tIns="45450">
            <a:noAutofit/>
          </a:bodyPr>
          <a:lstStyle/>
          <a:p>
            <a:pPr indent="0" lvl="0" marL="0" marR="0" rtl="0" algn="r">
              <a:lnSpc>
                <a:spcPct val="100000"/>
              </a:lnSpc>
              <a:spcBef>
                <a:spcPts val="0"/>
              </a:spcBef>
              <a:spcAft>
                <a:spcPts val="0"/>
              </a:spcAft>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d373a0366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d373a0366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d373a0366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d373a0366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d292d8b94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d292d8b94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d292d8b947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d292d8b947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d07fdf208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d07fdf208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d07fdf208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d07fdf208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d292d8b947_1_1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d292d8b947_1_1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d45a2fe61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d45a2fe61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d373a0366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d373a0366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d373a0366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d373a0366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d373a0366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d373a0366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d292d8b94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d292d8b94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d0ca04dc6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d0ca04dc6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d373a0366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d373a0366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373a0366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d373a0366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d373a036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d373a036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d373a0366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d373a0366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d373a0366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d373a0366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d0ca04dc61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d0ca04dc61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4" name="Shape 74"/>
        <p:cNvGrpSpPr/>
        <p:nvPr/>
      </p:nvGrpSpPr>
      <p:grpSpPr>
        <a:xfrm>
          <a:off x="0" y="0"/>
          <a:ext cx="0" cy="0"/>
          <a:chOff x="0" y="0"/>
          <a:chExt cx="0" cy="0"/>
        </a:xfrm>
      </p:grpSpPr>
      <p:grpSp>
        <p:nvGrpSpPr>
          <p:cNvPr id="75" name="Google Shape;75;p11"/>
          <p:cNvGrpSpPr/>
          <p:nvPr/>
        </p:nvGrpSpPr>
        <p:grpSpPr>
          <a:xfrm>
            <a:off x="830392" y="4169130"/>
            <a:ext cx="745763" cy="45826"/>
            <a:chOff x="4580561" y="2589004"/>
            <a:chExt cx="1064464" cy="25200"/>
          </a:xfrm>
        </p:grpSpPr>
        <p:sp>
          <p:nvSpPr>
            <p:cNvPr id="76" name="Google Shape;76;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9" name="Google Shape;79;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80" name="Google Shape;80;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0" name="Shape 90"/>
        <p:cNvGrpSpPr/>
        <p:nvPr/>
      </p:nvGrpSpPr>
      <p:grpSpPr>
        <a:xfrm>
          <a:off x="0" y="0"/>
          <a:ext cx="0" cy="0"/>
          <a:chOff x="0" y="0"/>
          <a:chExt cx="0" cy="0"/>
        </a:xfrm>
      </p:grpSpPr>
      <p:sp>
        <p:nvSpPr>
          <p:cNvPr id="91" name="Google Shape;91;p14"/>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4"/>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93" name="Google Shape;93;p14"/>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94" name="Google Shape;94;p14"/>
          <p:cNvSpPr txBox="1"/>
          <p:nvPr>
            <p:ph idx="3"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95" name="Shape 9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6" name="Shape 96"/>
        <p:cNvGrpSpPr/>
        <p:nvPr/>
      </p:nvGrpSpPr>
      <p:grpSpPr>
        <a:xfrm>
          <a:off x="0" y="0"/>
          <a:ext cx="0" cy="0"/>
          <a:chOff x="0" y="0"/>
          <a:chExt cx="0" cy="0"/>
        </a:xfrm>
      </p:grpSpPr>
      <p:sp>
        <p:nvSpPr>
          <p:cNvPr id="97" name="Google Shape;97;p16"/>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16"/>
          <p:cNvSpPr txBox="1"/>
          <p:nvPr>
            <p:ph idx="1" type="subTitle"/>
          </p:nvPr>
        </p:nvSpPr>
        <p:spPr>
          <a:xfrm>
            <a:off x="457110" y="1203390"/>
            <a:ext cx="822933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99" name="Shape 99"/>
        <p:cNvGrpSpPr/>
        <p:nvPr/>
      </p:nvGrpSpPr>
      <p:grpSpPr>
        <a:xfrm>
          <a:off x="0" y="0"/>
          <a:ext cx="0" cy="0"/>
          <a:chOff x="0" y="0"/>
          <a:chExt cx="0" cy="0"/>
        </a:xfrm>
      </p:grpSpPr>
      <p:sp>
        <p:nvSpPr>
          <p:cNvPr id="100" name="Google Shape;100;p17"/>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7"/>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02" name="Shape 102"/>
        <p:cNvGrpSpPr/>
        <p:nvPr/>
      </p:nvGrpSpPr>
      <p:grpSpPr>
        <a:xfrm>
          <a:off x="0" y="0"/>
          <a:ext cx="0" cy="0"/>
          <a:chOff x="0" y="0"/>
          <a:chExt cx="0" cy="0"/>
        </a:xfrm>
      </p:grpSpPr>
      <p:sp>
        <p:nvSpPr>
          <p:cNvPr id="103" name="Google Shape;103;p18"/>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18"/>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05" name="Google Shape;105;p18"/>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19"/>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08" name="Shape 108"/>
        <p:cNvGrpSpPr/>
        <p:nvPr/>
      </p:nvGrpSpPr>
      <p:grpSpPr>
        <a:xfrm>
          <a:off x="0" y="0"/>
          <a:ext cx="0" cy="0"/>
          <a:chOff x="0" y="0"/>
          <a:chExt cx="0" cy="0"/>
        </a:xfrm>
      </p:grpSpPr>
      <p:sp>
        <p:nvSpPr>
          <p:cNvPr id="109" name="Google Shape;109;p20"/>
          <p:cNvSpPr txBox="1"/>
          <p:nvPr>
            <p:ph idx="1" type="subTitle"/>
          </p:nvPr>
        </p:nvSpPr>
        <p:spPr>
          <a:xfrm>
            <a:off x="628560" y="273780"/>
            <a:ext cx="7886700" cy="268191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10" name="Shape 110"/>
        <p:cNvGrpSpPr/>
        <p:nvPr/>
      </p:nvGrpSpPr>
      <p:grpSpPr>
        <a:xfrm>
          <a:off x="0" y="0"/>
          <a:ext cx="0" cy="0"/>
          <a:chOff x="0" y="0"/>
          <a:chExt cx="0" cy="0"/>
        </a:xfrm>
      </p:grpSpPr>
      <p:sp>
        <p:nvSpPr>
          <p:cNvPr id="111" name="Google Shape;111;p21"/>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1"/>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13" name="Google Shape;113;p21"/>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14" name="Google Shape;114;p21"/>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15" name="Shape 115"/>
        <p:cNvGrpSpPr/>
        <p:nvPr/>
      </p:nvGrpSpPr>
      <p:grpSpPr>
        <a:xfrm>
          <a:off x="0" y="0"/>
          <a:ext cx="0" cy="0"/>
          <a:chOff x="0" y="0"/>
          <a:chExt cx="0" cy="0"/>
        </a:xfrm>
      </p:grpSpPr>
      <p:sp>
        <p:nvSpPr>
          <p:cNvPr id="116" name="Google Shape;116;p22"/>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2"/>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18" name="Google Shape;118;p22"/>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19" name="Google Shape;119;p22"/>
          <p:cNvSpPr txBox="1"/>
          <p:nvPr>
            <p:ph idx="3"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20" name="Shape 120"/>
        <p:cNvGrpSpPr/>
        <p:nvPr/>
      </p:nvGrpSpPr>
      <p:grpSpPr>
        <a:xfrm>
          <a:off x="0" y="0"/>
          <a:ext cx="0" cy="0"/>
          <a:chOff x="0" y="0"/>
          <a:chExt cx="0" cy="0"/>
        </a:xfrm>
      </p:grpSpPr>
      <p:sp>
        <p:nvSpPr>
          <p:cNvPr id="121" name="Google Shape;121;p23"/>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2" name="Google Shape;122;p23"/>
          <p:cNvSpPr txBox="1"/>
          <p:nvPr>
            <p:ph idx="1" type="body"/>
          </p:nvPr>
        </p:nvSpPr>
        <p:spPr>
          <a:xfrm>
            <a:off x="457110" y="120339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23" name="Google Shape;123;p23"/>
          <p:cNvSpPr txBox="1"/>
          <p:nvPr>
            <p:ph idx="2"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24" name="Shape 124"/>
        <p:cNvGrpSpPr/>
        <p:nvPr/>
      </p:nvGrpSpPr>
      <p:grpSpPr>
        <a:xfrm>
          <a:off x="0" y="0"/>
          <a:ext cx="0" cy="0"/>
          <a:chOff x="0" y="0"/>
          <a:chExt cx="0" cy="0"/>
        </a:xfrm>
      </p:grpSpPr>
      <p:sp>
        <p:nvSpPr>
          <p:cNvPr id="125" name="Google Shape;125;p24"/>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4"/>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27" name="Google Shape;127;p24"/>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28" name="Google Shape;128;p24"/>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29" name="Google Shape;129;p24"/>
          <p:cNvSpPr txBox="1"/>
          <p:nvPr>
            <p:ph idx="4"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30" name="Shape 130"/>
        <p:cNvGrpSpPr/>
        <p:nvPr/>
      </p:nvGrpSpPr>
      <p:grpSpPr>
        <a:xfrm>
          <a:off x="0" y="0"/>
          <a:ext cx="0" cy="0"/>
          <a:chOff x="0" y="0"/>
          <a:chExt cx="0" cy="0"/>
        </a:xfrm>
      </p:grpSpPr>
      <p:sp>
        <p:nvSpPr>
          <p:cNvPr id="131" name="Google Shape;131;p25"/>
          <p:cNvSpPr txBox="1"/>
          <p:nvPr>
            <p:ph type="title"/>
          </p:nvPr>
        </p:nvSpPr>
        <p:spPr>
          <a:xfrm>
            <a:off x="628560" y="273780"/>
            <a:ext cx="7886700" cy="5783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2" name="Google Shape;132;p25"/>
          <p:cNvSpPr txBox="1"/>
          <p:nvPr>
            <p:ph idx="1" type="body"/>
          </p:nvPr>
        </p:nvSpPr>
        <p:spPr>
          <a:xfrm>
            <a:off x="45711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33" name="Google Shape;133;p25"/>
          <p:cNvSpPr txBox="1"/>
          <p:nvPr>
            <p:ph idx="2" type="body"/>
          </p:nvPr>
        </p:nvSpPr>
        <p:spPr>
          <a:xfrm>
            <a:off x="323973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34" name="Google Shape;134;p25"/>
          <p:cNvSpPr txBox="1"/>
          <p:nvPr>
            <p:ph idx="3" type="body"/>
          </p:nvPr>
        </p:nvSpPr>
        <p:spPr>
          <a:xfrm>
            <a:off x="602235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35" name="Google Shape;135;p25"/>
          <p:cNvSpPr txBox="1"/>
          <p:nvPr>
            <p:ph idx="4" type="body"/>
          </p:nvPr>
        </p:nvSpPr>
        <p:spPr>
          <a:xfrm>
            <a:off x="45711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36" name="Google Shape;136;p25"/>
          <p:cNvSpPr txBox="1"/>
          <p:nvPr>
            <p:ph idx="5" type="body"/>
          </p:nvPr>
        </p:nvSpPr>
        <p:spPr>
          <a:xfrm>
            <a:off x="323973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37" name="Google Shape;137;p25"/>
          <p:cNvSpPr txBox="1"/>
          <p:nvPr>
            <p:ph idx="6" type="body"/>
          </p:nvPr>
        </p:nvSpPr>
        <p:spPr>
          <a:xfrm>
            <a:off x="602235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4" name="Shape 144"/>
        <p:cNvGrpSpPr/>
        <p:nvPr/>
      </p:nvGrpSpPr>
      <p:grpSpPr>
        <a:xfrm>
          <a:off x="0" y="0"/>
          <a:ext cx="0" cy="0"/>
          <a:chOff x="0" y="0"/>
          <a:chExt cx="0" cy="0"/>
        </a:xfrm>
      </p:grpSpPr>
      <p:sp>
        <p:nvSpPr>
          <p:cNvPr id="145" name="Google Shape;145;p27"/>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6" name="Google Shape;146;p27"/>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47" name="Google Shape;147;p27"/>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48" name="Google Shape;148;p27"/>
          <p:cNvSpPr txBox="1"/>
          <p:nvPr>
            <p:ph idx="3"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9" name="Shape 14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50" name="Shape 150"/>
        <p:cNvGrpSpPr/>
        <p:nvPr/>
      </p:nvGrpSpPr>
      <p:grpSpPr>
        <a:xfrm>
          <a:off x="0" y="0"/>
          <a:ext cx="0" cy="0"/>
          <a:chOff x="0" y="0"/>
          <a:chExt cx="0" cy="0"/>
        </a:xfrm>
      </p:grpSpPr>
      <p:sp>
        <p:nvSpPr>
          <p:cNvPr id="151" name="Google Shape;151;p29"/>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2" name="Google Shape;152;p29"/>
          <p:cNvSpPr txBox="1"/>
          <p:nvPr>
            <p:ph idx="1" type="subTitle"/>
          </p:nvPr>
        </p:nvSpPr>
        <p:spPr>
          <a:xfrm>
            <a:off x="457110" y="1203390"/>
            <a:ext cx="822933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3" name="Shape 153"/>
        <p:cNvGrpSpPr/>
        <p:nvPr/>
      </p:nvGrpSpPr>
      <p:grpSpPr>
        <a:xfrm>
          <a:off x="0" y="0"/>
          <a:ext cx="0" cy="0"/>
          <a:chOff x="0" y="0"/>
          <a:chExt cx="0" cy="0"/>
        </a:xfrm>
      </p:grpSpPr>
      <p:sp>
        <p:nvSpPr>
          <p:cNvPr id="154" name="Google Shape;154;p30"/>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5" name="Google Shape;155;p30"/>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56" name="Shape 156"/>
        <p:cNvGrpSpPr/>
        <p:nvPr/>
      </p:nvGrpSpPr>
      <p:grpSpPr>
        <a:xfrm>
          <a:off x="0" y="0"/>
          <a:ext cx="0" cy="0"/>
          <a:chOff x="0" y="0"/>
          <a:chExt cx="0" cy="0"/>
        </a:xfrm>
      </p:grpSpPr>
      <p:sp>
        <p:nvSpPr>
          <p:cNvPr id="157" name="Google Shape;157;p31"/>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8" name="Google Shape;158;p31"/>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59" name="Google Shape;159;p31"/>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32"/>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grpSp>
        <p:nvGrpSpPr>
          <p:cNvPr id="24" name="Google Shape;24;p4"/>
          <p:cNvGrpSpPr/>
          <p:nvPr/>
        </p:nvGrpSpPr>
        <p:grpSpPr>
          <a:xfrm>
            <a:off x="830392" y="1191256"/>
            <a:ext cx="745763" cy="45826"/>
            <a:chOff x="4580561" y="2589004"/>
            <a:chExt cx="1064464" cy="25200"/>
          </a:xfrm>
        </p:grpSpPr>
        <p:sp>
          <p:nvSpPr>
            <p:cNvPr id="25" name="Google Shape;25;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 name="Google Shape;27;p4"/>
          <p:cNvSpPr txBox="1"/>
          <p:nvPr>
            <p:ph type="title"/>
          </p:nvPr>
        </p:nvSpPr>
        <p:spPr>
          <a:xfrm>
            <a:off x="1643675" y="581375"/>
            <a:ext cx="70899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8" name="Google Shape;28;p4"/>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 name="Google Shape;29;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0" name="Google Shape;30;p4"/>
          <p:cNvPicPr preferRelativeResize="0"/>
          <p:nvPr/>
        </p:nvPicPr>
        <p:blipFill>
          <a:blip r:embed="rId2">
            <a:alphaModFix/>
          </a:blip>
          <a:stretch>
            <a:fillRect/>
          </a:stretch>
        </p:blipFill>
        <p:spPr>
          <a:xfrm>
            <a:off x="554425" y="382425"/>
            <a:ext cx="1021974" cy="933099"/>
          </a:xfrm>
          <a:prstGeom prst="rect">
            <a:avLst/>
          </a:prstGeom>
          <a:noFill/>
          <a:ln>
            <a:noFill/>
          </a:ln>
        </p:spPr>
      </p:pic>
      <p:sp>
        <p:nvSpPr>
          <p:cNvPr id="31" name="Google Shape;31;p4"/>
          <p:cNvSpPr txBox="1"/>
          <p:nvPr/>
        </p:nvSpPr>
        <p:spPr>
          <a:xfrm>
            <a:off x="163550" y="4749850"/>
            <a:ext cx="4281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Lato"/>
                <a:ea typeface="Lato"/>
                <a:cs typeface="Lato"/>
                <a:sym typeface="Lato"/>
              </a:rPr>
              <a:t>Marin LAFCo Shared Services Workshop, April 29, 2021</a:t>
            </a:r>
            <a:endParaRPr b="1" sz="1000">
              <a:latin typeface="Lato"/>
              <a:ea typeface="Lato"/>
              <a:cs typeface="Lato"/>
              <a:sym typeface="La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62" name="Shape 162"/>
        <p:cNvGrpSpPr/>
        <p:nvPr/>
      </p:nvGrpSpPr>
      <p:grpSpPr>
        <a:xfrm>
          <a:off x="0" y="0"/>
          <a:ext cx="0" cy="0"/>
          <a:chOff x="0" y="0"/>
          <a:chExt cx="0" cy="0"/>
        </a:xfrm>
      </p:grpSpPr>
      <p:sp>
        <p:nvSpPr>
          <p:cNvPr id="163" name="Google Shape;163;p33"/>
          <p:cNvSpPr txBox="1"/>
          <p:nvPr>
            <p:ph idx="1" type="subTitle"/>
          </p:nvPr>
        </p:nvSpPr>
        <p:spPr>
          <a:xfrm>
            <a:off x="628560" y="273780"/>
            <a:ext cx="7886700" cy="268191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64" name="Shape 164"/>
        <p:cNvGrpSpPr/>
        <p:nvPr/>
      </p:nvGrpSpPr>
      <p:grpSpPr>
        <a:xfrm>
          <a:off x="0" y="0"/>
          <a:ext cx="0" cy="0"/>
          <a:chOff x="0" y="0"/>
          <a:chExt cx="0" cy="0"/>
        </a:xfrm>
      </p:grpSpPr>
      <p:sp>
        <p:nvSpPr>
          <p:cNvPr id="165" name="Google Shape;165;p34"/>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6" name="Google Shape;166;p34"/>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67" name="Google Shape;167;p34"/>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68" name="Google Shape;168;p34"/>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69" name="Shape 169"/>
        <p:cNvGrpSpPr/>
        <p:nvPr/>
      </p:nvGrpSpPr>
      <p:grpSpPr>
        <a:xfrm>
          <a:off x="0" y="0"/>
          <a:ext cx="0" cy="0"/>
          <a:chOff x="0" y="0"/>
          <a:chExt cx="0" cy="0"/>
        </a:xfrm>
      </p:grpSpPr>
      <p:sp>
        <p:nvSpPr>
          <p:cNvPr id="170" name="Google Shape;170;p35"/>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1" name="Google Shape;171;p35"/>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72" name="Google Shape;172;p35"/>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73" name="Google Shape;173;p35"/>
          <p:cNvSpPr txBox="1"/>
          <p:nvPr>
            <p:ph idx="3"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74" name="Shape 174"/>
        <p:cNvGrpSpPr/>
        <p:nvPr/>
      </p:nvGrpSpPr>
      <p:grpSpPr>
        <a:xfrm>
          <a:off x="0" y="0"/>
          <a:ext cx="0" cy="0"/>
          <a:chOff x="0" y="0"/>
          <a:chExt cx="0" cy="0"/>
        </a:xfrm>
      </p:grpSpPr>
      <p:sp>
        <p:nvSpPr>
          <p:cNvPr id="175" name="Google Shape;175;p36"/>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6" name="Google Shape;176;p36"/>
          <p:cNvSpPr txBox="1"/>
          <p:nvPr>
            <p:ph idx="1" type="body"/>
          </p:nvPr>
        </p:nvSpPr>
        <p:spPr>
          <a:xfrm>
            <a:off x="457110" y="120339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77" name="Google Shape;177;p36"/>
          <p:cNvSpPr txBox="1"/>
          <p:nvPr>
            <p:ph idx="2"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78" name="Shape 178"/>
        <p:cNvGrpSpPr/>
        <p:nvPr/>
      </p:nvGrpSpPr>
      <p:grpSpPr>
        <a:xfrm>
          <a:off x="0" y="0"/>
          <a:ext cx="0" cy="0"/>
          <a:chOff x="0" y="0"/>
          <a:chExt cx="0" cy="0"/>
        </a:xfrm>
      </p:grpSpPr>
      <p:sp>
        <p:nvSpPr>
          <p:cNvPr id="179" name="Google Shape;179;p37"/>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0" name="Google Shape;180;p37"/>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1" name="Google Shape;181;p37"/>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2" name="Google Shape;182;p37"/>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3" name="Google Shape;183;p37"/>
          <p:cNvSpPr txBox="1"/>
          <p:nvPr>
            <p:ph idx="4"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84" name="Shape 184"/>
        <p:cNvGrpSpPr/>
        <p:nvPr/>
      </p:nvGrpSpPr>
      <p:grpSpPr>
        <a:xfrm>
          <a:off x="0" y="0"/>
          <a:ext cx="0" cy="0"/>
          <a:chOff x="0" y="0"/>
          <a:chExt cx="0" cy="0"/>
        </a:xfrm>
      </p:grpSpPr>
      <p:sp>
        <p:nvSpPr>
          <p:cNvPr id="185" name="Google Shape;185;p38"/>
          <p:cNvSpPr txBox="1"/>
          <p:nvPr>
            <p:ph type="title"/>
          </p:nvPr>
        </p:nvSpPr>
        <p:spPr>
          <a:xfrm>
            <a:off x="628560" y="273780"/>
            <a:ext cx="7886700" cy="57834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6" name="Google Shape;186;p38"/>
          <p:cNvSpPr txBox="1"/>
          <p:nvPr>
            <p:ph idx="1" type="body"/>
          </p:nvPr>
        </p:nvSpPr>
        <p:spPr>
          <a:xfrm>
            <a:off x="45711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7" name="Google Shape;187;p38"/>
          <p:cNvSpPr txBox="1"/>
          <p:nvPr>
            <p:ph idx="2" type="body"/>
          </p:nvPr>
        </p:nvSpPr>
        <p:spPr>
          <a:xfrm>
            <a:off x="323973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8" name="Google Shape;188;p38"/>
          <p:cNvSpPr txBox="1"/>
          <p:nvPr>
            <p:ph idx="3" type="body"/>
          </p:nvPr>
        </p:nvSpPr>
        <p:spPr>
          <a:xfrm>
            <a:off x="602235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89" name="Google Shape;189;p38"/>
          <p:cNvSpPr txBox="1"/>
          <p:nvPr>
            <p:ph idx="4" type="body"/>
          </p:nvPr>
        </p:nvSpPr>
        <p:spPr>
          <a:xfrm>
            <a:off x="45711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90" name="Google Shape;190;p38"/>
          <p:cNvSpPr txBox="1"/>
          <p:nvPr>
            <p:ph idx="5" type="body"/>
          </p:nvPr>
        </p:nvSpPr>
        <p:spPr>
          <a:xfrm>
            <a:off x="323973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191" name="Google Shape;191;p38"/>
          <p:cNvSpPr txBox="1"/>
          <p:nvPr>
            <p:ph idx="6" type="body"/>
          </p:nvPr>
        </p:nvSpPr>
        <p:spPr>
          <a:xfrm>
            <a:off x="602235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98" name="Shape 198"/>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99" name="Shape 199"/>
        <p:cNvGrpSpPr/>
        <p:nvPr/>
      </p:nvGrpSpPr>
      <p:grpSpPr>
        <a:xfrm>
          <a:off x="0" y="0"/>
          <a:ext cx="0" cy="0"/>
          <a:chOff x="0" y="0"/>
          <a:chExt cx="0" cy="0"/>
        </a:xfrm>
      </p:grpSpPr>
      <p:sp>
        <p:nvSpPr>
          <p:cNvPr id="200" name="Google Shape;200;p41"/>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1" name="Google Shape;201;p41"/>
          <p:cNvSpPr txBox="1"/>
          <p:nvPr>
            <p:ph idx="1" type="subTitle"/>
          </p:nvPr>
        </p:nvSpPr>
        <p:spPr>
          <a:xfrm>
            <a:off x="457110" y="1203390"/>
            <a:ext cx="822933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02" name="Shape 202"/>
        <p:cNvGrpSpPr/>
        <p:nvPr/>
      </p:nvGrpSpPr>
      <p:grpSpPr>
        <a:xfrm>
          <a:off x="0" y="0"/>
          <a:ext cx="0" cy="0"/>
          <a:chOff x="0" y="0"/>
          <a:chExt cx="0" cy="0"/>
        </a:xfrm>
      </p:grpSpPr>
      <p:sp>
        <p:nvSpPr>
          <p:cNvPr id="203" name="Google Shape;203;p42"/>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4" name="Google Shape;204;p42"/>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05" name="Shape 205"/>
        <p:cNvGrpSpPr/>
        <p:nvPr/>
      </p:nvGrpSpPr>
      <p:grpSpPr>
        <a:xfrm>
          <a:off x="0" y="0"/>
          <a:ext cx="0" cy="0"/>
          <a:chOff x="0" y="0"/>
          <a:chExt cx="0" cy="0"/>
        </a:xfrm>
      </p:grpSpPr>
      <p:sp>
        <p:nvSpPr>
          <p:cNvPr id="206" name="Google Shape;206;p43"/>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7" name="Google Shape;207;p43"/>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08" name="Google Shape;208;p43"/>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 name="Google Shape;34;p5"/>
          <p:cNvGrpSpPr/>
          <p:nvPr/>
        </p:nvGrpSpPr>
        <p:grpSpPr>
          <a:xfrm>
            <a:off x="830392" y="1191256"/>
            <a:ext cx="745763" cy="45826"/>
            <a:chOff x="4580561" y="2589004"/>
            <a:chExt cx="1064464" cy="25200"/>
          </a:xfrm>
        </p:grpSpPr>
        <p:sp>
          <p:nvSpPr>
            <p:cNvPr id="35" name="Google Shape;35;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 name="Google Shape;37;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8" name="Google Shape;38;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0" name="Google Shape;40;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9" name="Shape 209"/>
        <p:cNvGrpSpPr/>
        <p:nvPr/>
      </p:nvGrpSpPr>
      <p:grpSpPr>
        <a:xfrm>
          <a:off x="0" y="0"/>
          <a:ext cx="0" cy="0"/>
          <a:chOff x="0" y="0"/>
          <a:chExt cx="0" cy="0"/>
        </a:xfrm>
      </p:grpSpPr>
      <p:sp>
        <p:nvSpPr>
          <p:cNvPr id="210" name="Google Shape;210;p44"/>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11" name="Shape 211"/>
        <p:cNvGrpSpPr/>
        <p:nvPr/>
      </p:nvGrpSpPr>
      <p:grpSpPr>
        <a:xfrm>
          <a:off x="0" y="0"/>
          <a:ext cx="0" cy="0"/>
          <a:chOff x="0" y="0"/>
          <a:chExt cx="0" cy="0"/>
        </a:xfrm>
      </p:grpSpPr>
      <p:sp>
        <p:nvSpPr>
          <p:cNvPr id="212" name="Google Shape;212;p45"/>
          <p:cNvSpPr txBox="1"/>
          <p:nvPr>
            <p:ph idx="1" type="subTitle"/>
          </p:nvPr>
        </p:nvSpPr>
        <p:spPr>
          <a:xfrm>
            <a:off x="628560" y="273780"/>
            <a:ext cx="7886700" cy="268191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13" name="Shape 213"/>
        <p:cNvGrpSpPr/>
        <p:nvPr/>
      </p:nvGrpSpPr>
      <p:grpSpPr>
        <a:xfrm>
          <a:off x="0" y="0"/>
          <a:ext cx="0" cy="0"/>
          <a:chOff x="0" y="0"/>
          <a:chExt cx="0" cy="0"/>
        </a:xfrm>
      </p:grpSpPr>
      <p:sp>
        <p:nvSpPr>
          <p:cNvPr id="214" name="Google Shape;214;p46"/>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5" name="Google Shape;215;p46"/>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16" name="Google Shape;216;p46"/>
          <p:cNvSpPr txBox="1"/>
          <p:nvPr>
            <p:ph idx="2" type="body"/>
          </p:nvPr>
        </p:nvSpPr>
        <p:spPr>
          <a:xfrm>
            <a:off x="467397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17" name="Google Shape;217;p46"/>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18" name="Shape 218"/>
        <p:cNvGrpSpPr/>
        <p:nvPr/>
      </p:nvGrpSpPr>
      <p:grpSpPr>
        <a:xfrm>
          <a:off x="0" y="0"/>
          <a:ext cx="0" cy="0"/>
          <a:chOff x="0" y="0"/>
          <a:chExt cx="0" cy="0"/>
        </a:xfrm>
      </p:grpSpPr>
      <p:sp>
        <p:nvSpPr>
          <p:cNvPr id="219" name="Google Shape;219;p47"/>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0" name="Google Shape;220;p47"/>
          <p:cNvSpPr txBox="1"/>
          <p:nvPr>
            <p:ph idx="1" type="body"/>
          </p:nvPr>
        </p:nvSpPr>
        <p:spPr>
          <a:xfrm>
            <a:off x="457110" y="1203390"/>
            <a:ext cx="401571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21" name="Google Shape;221;p47"/>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22" name="Google Shape;222;p47"/>
          <p:cNvSpPr txBox="1"/>
          <p:nvPr>
            <p:ph idx="3"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23" name="Shape 223"/>
        <p:cNvGrpSpPr/>
        <p:nvPr/>
      </p:nvGrpSpPr>
      <p:grpSpPr>
        <a:xfrm>
          <a:off x="0" y="0"/>
          <a:ext cx="0" cy="0"/>
          <a:chOff x="0" y="0"/>
          <a:chExt cx="0" cy="0"/>
        </a:xfrm>
      </p:grpSpPr>
      <p:sp>
        <p:nvSpPr>
          <p:cNvPr id="224" name="Google Shape;224;p48"/>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5" name="Google Shape;225;p48"/>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26" name="Google Shape;226;p48"/>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27" name="Google Shape;227;p48"/>
          <p:cNvSpPr txBox="1"/>
          <p:nvPr>
            <p:ph idx="3"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28" name="Shape 228"/>
        <p:cNvGrpSpPr/>
        <p:nvPr/>
      </p:nvGrpSpPr>
      <p:grpSpPr>
        <a:xfrm>
          <a:off x="0" y="0"/>
          <a:ext cx="0" cy="0"/>
          <a:chOff x="0" y="0"/>
          <a:chExt cx="0" cy="0"/>
        </a:xfrm>
      </p:grpSpPr>
      <p:sp>
        <p:nvSpPr>
          <p:cNvPr id="229" name="Google Shape;229;p49"/>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0" name="Google Shape;230;p49"/>
          <p:cNvSpPr txBox="1"/>
          <p:nvPr>
            <p:ph idx="1" type="body"/>
          </p:nvPr>
        </p:nvSpPr>
        <p:spPr>
          <a:xfrm>
            <a:off x="457110" y="120339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31" name="Google Shape;231;p49"/>
          <p:cNvSpPr txBox="1"/>
          <p:nvPr>
            <p:ph idx="2" type="body"/>
          </p:nvPr>
        </p:nvSpPr>
        <p:spPr>
          <a:xfrm>
            <a:off x="457110" y="2761560"/>
            <a:ext cx="822933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32" name="Shape 232"/>
        <p:cNvGrpSpPr/>
        <p:nvPr/>
      </p:nvGrpSpPr>
      <p:grpSpPr>
        <a:xfrm>
          <a:off x="0" y="0"/>
          <a:ext cx="0" cy="0"/>
          <a:chOff x="0" y="0"/>
          <a:chExt cx="0" cy="0"/>
        </a:xfrm>
      </p:grpSpPr>
      <p:sp>
        <p:nvSpPr>
          <p:cNvPr id="233" name="Google Shape;233;p50"/>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4" name="Google Shape;234;p50"/>
          <p:cNvSpPr txBox="1"/>
          <p:nvPr>
            <p:ph idx="1" type="body"/>
          </p:nvPr>
        </p:nvSpPr>
        <p:spPr>
          <a:xfrm>
            <a:off x="45711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35" name="Google Shape;235;p50"/>
          <p:cNvSpPr txBox="1"/>
          <p:nvPr>
            <p:ph idx="2" type="body"/>
          </p:nvPr>
        </p:nvSpPr>
        <p:spPr>
          <a:xfrm>
            <a:off x="4673970" y="120339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36" name="Google Shape;236;p50"/>
          <p:cNvSpPr txBox="1"/>
          <p:nvPr>
            <p:ph idx="3" type="body"/>
          </p:nvPr>
        </p:nvSpPr>
        <p:spPr>
          <a:xfrm>
            <a:off x="45711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37" name="Google Shape;237;p50"/>
          <p:cNvSpPr txBox="1"/>
          <p:nvPr>
            <p:ph idx="4" type="body"/>
          </p:nvPr>
        </p:nvSpPr>
        <p:spPr>
          <a:xfrm>
            <a:off x="4673970" y="2761560"/>
            <a:ext cx="401571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38" name="Shape 238"/>
        <p:cNvGrpSpPr/>
        <p:nvPr/>
      </p:nvGrpSpPr>
      <p:grpSpPr>
        <a:xfrm>
          <a:off x="0" y="0"/>
          <a:ext cx="0" cy="0"/>
          <a:chOff x="0" y="0"/>
          <a:chExt cx="0" cy="0"/>
        </a:xfrm>
      </p:grpSpPr>
      <p:sp>
        <p:nvSpPr>
          <p:cNvPr id="239" name="Google Shape;239;p51"/>
          <p:cNvSpPr txBox="1"/>
          <p:nvPr>
            <p:ph type="title"/>
          </p:nvPr>
        </p:nvSpPr>
        <p:spPr>
          <a:xfrm>
            <a:off x="628560" y="273780"/>
            <a:ext cx="7886700" cy="5783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0" name="Google Shape;240;p51"/>
          <p:cNvSpPr txBox="1"/>
          <p:nvPr>
            <p:ph idx="1" type="body"/>
          </p:nvPr>
        </p:nvSpPr>
        <p:spPr>
          <a:xfrm>
            <a:off x="45711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41" name="Google Shape;241;p51"/>
          <p:cNvSpPr txBox="1"/>
          <p:nvPr>
            <p:ph idx="2" type="body"/>
          </p:nvPr>
        </p:nvSpPr>
        <p:spPr>
          <a:xfrm>
            <a:off x="323973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42" name="Google Shape;242;p51"/>
          <p:cNvSpPr txBox="1"/>
          <p:nvPr>
            <p:ph idx="3" type="body"/>
          </p:nvPr>
        </p:nvSpPr>
        <p:spPr>
          <a:xfrm>
            <a:off x="6022350" y="120339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43" name="Google Shape;243;p51"/>
          <p:cNvSpPr txBox="1"/>
          <p:nvPr>
            <p:ph idx="4" type="body"/>
          </p:nvPr>
        </p:nvSpPr>
        <p:spPr>
          <a:xfrm>
            <a:off x="45711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44" name="Google Shape;244;p51"/>
          <p:cNvSpPr txBox="1"/>
          <p:nvPr>
            <p:ph idx="5" type="body"/>
          </p:nvPr>
        </p:nvSpPr>
        <p:spPr>
          <a:xfrm>
            <a:off x="323973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
        <p:nvSpPr>
          <p:cNvPr id="245" name="Google Shape;245;p51"/>
          <p:cNvSpPr txBox="1"/>
          <p:nvPr>
            <p:ph idx="6" type="body"/>
          </p:nvPr>
        </p:nvSpPr>
        <p:spPr>
          <a:xfrm>
            <a:off x="6022350" y="2761560"/>
            <a:ext cx="2649780" cy="142263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100"/>
              <a:buNone/>
              <a:defRPr/>
            </a:lvl1pPr>
            <a:lvl2pPr indent="-228600" lvl="1" marL="914400" algn="l">
              <a:spcBef>
                <a:spcPts val="0"/>
              </a:spcBef>
              <a:spcAft>
                <a:spcPts val="0"/>
              </a:spcAft>
              <a:buSzPts val="1100"/>
              <a:buNone/>
              <a:defRPr/>
            </a:lvl2pPr>
            <a:lvl3pPr indent="-228600" lvl="2" marL="1371600" algn="l">
              <a:spcBef>
                <a:spcPts val="0"/>
              </a:spcBef>
              <a:spcAft>
                <a:spcPts val="0"/>
              </a:spcAft>
              <a:buSzPts val="1100"/>
              <a:buNone/>
              <a:defRPr/>
            </a:lvl3pPr>
            <a:lvl4pPr indent="-228600" lvl="3" marL="1828800" algn="l">
              <a:spcBef>
                <a:spcPts val="0"/>
              </a:spcBef>
              <a:spcAft>
                <a:spcPts val="0"/>
              </a:spcAft>
              <a:buSzPts val="1100"/>
              <a:buNone/>
              <a:defRPr/>
            </a:lvl4pPr>
            <a:lvl5pPr indent="-228600" lvl="4" marL="2286000" algn="l">
              <a:spcBef>
                <a:spcPts val="0"/>
              </a:spcBef>
              <a:spcAft>
                <a:spcPts val="0"/>
              </a:spcAft>
              <a:buSzPts val="1100"/>
              <a:buNone/>
              <a:defRPr/>
            </a:lvl5pPr>
            <a:lvl6pPr indent="-228600" lvl="5" marL="2743200" algn="l">
              <a:spcBef>
                <a:spcPts val="0"/>
              </a:spcBef>
              <a:spcAft>
                <a:spcPts val="0"/>
              </a:spcAft>
              <a:buSzPts val="1100"/>
              <a:buNone/>
              <a:defRPr/>
            </a:lvl6pPr>
            <a:lvl7pPr indent="-228600" lvl="6" marL="3200400" algn="l">
              <a:spcBef>
                <a:spcPts val="0"/>
              </a:spcBef>
              <a:spcAft>
                <a:spcPts val="0"/>
              </a:spcAft>
              <a:buSzPts val="1100"/>
              <a:buNone/>
              <a:defRPr/>
            </a:lvl7pPr>
            <a:lvl8pPr indent="-228600" lvl="7" marL="3657600" algn="l">
              <a:spcBef>
                <a:spcPts val="0"/>
              </a:spcBef>
              <a:spcAft>
                <a:spcPts val="0"/>
              </a:spcAft>
              <a:buSzPts val="1100"/>
              <a:buNone/>
              <a:defRPr/>
            </a:lvl8pPr>
            <a:lvl9pPr indent="-228600" lvl="8" marL="4114800" algn="l">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 name="Google Shape;43;p6"/>
          <p:cNvGrpSpPr/>
          <p:nvPr/>
        </p:nvGrpSpPr>
        <p:grpSpPr>
          <a:xfrm>
            <a:off x="830392" y="1191256"/>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7" name="Google Shape;47;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7"/>
          <p:cNvGrpSpPr/>
          <p:nvPr/>
        </p:nvGrpSpPr>
        <p:grpSpPr>
          <a:xfrm>
            <a:off x="830392" y="1191256"/>
            <a:ext cx="745763" cy="45826"/>
            <a:chOff x="4580561" y="2589004"/>
            <a:chExt cx="1064464" cy="25200"/>
          </a:xfrm>
        </p:grpSpPr>
        <p:sp>
          <p:nvSpPr>
            <p:cNvPr id="51" name="Google Shape;51;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4" name="Google Shape;54;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6" name="Shape 56"/>
        <p:cNvGrpSpPr/>
        <p:nvPr/>
      </p:nvGrpSpPr>
      <p:grpSpPr>
        <a:xfrm>
          <a:off x="0" y="0"/>
          <a:ext cx="0" cy="0"/>
          <a:chOff x="0" y="0"/>
          <a:chExt cx="0" cy="0"/>
        </a:xfrm>
      </p:grpSpPr>
      <p:grpSp>
        <p:nvGrpSpPr>
          <p:cNvPr id="57" name="Google Shape;57;p8"/>
          <p:cNvGrpSpPr/>
          <p:nvPr/>
        </p:nvGrpSpPr>
        <p:grpSpPr>
          <a:xfrm>
            <a:off x="830392" y="4169130"/>
            <a:ext cx="745763" cy="45826"/>
            <a:chOff x="4580561" y="2589004"/>
            <a:chExt cx="1064464" cy="25200"/>
          </a:xfrm>
        </p:grpSpPr>
        <p:sp>
          <p:nvSpPr>
            <p:cNvPr id="58" name="Google Shape;58;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1" name="Google Shape;61;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 name="Google Shape;64;p9"/>
          <p:cNvGrpSpPr/>
          <p:nvPr/>
        </p:nvGrpSpPr>
        <p:grpSpPr>
          <a:xfrm>
            <a:off x="830392" y="1191256"/>
            <a:ext cx="745763" cy="45826"/>
            <a:chOff x="4580561" y="2589004"/>
            <a:chExt cx="1064464" cy="25200"/>
          </a:xfrm>
        </p:grpSpPr>
        <p:sp>
          <p:nvSpPr>
            <p:cNvPr id="65" name="Google Shape;65;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8" name="Google Shape;68;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9" name="Google Shape;69;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0" name="Google Shape;70;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3" name="Google Shape;73;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4.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5.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image" Target="../media/image4.jp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image" Target="../media/image4.jp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2.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1">
            <a:alphaModFix/>
          </a:blip>
          <a:srcRect b="0" l="0" r="0" t="0"/>
          <a:stretch/>
        </p:blipFill>
        <p:spPr>
          <a:xfrm>
            <a:off x="104220" y="4281120"/>
            <a:ext cx="2310120" cy="770040"/>
          </a:xfrm>
          <a:prstGeom prst="rect">
            <a:avLst/>
          </a:prstGeom>
          <a:noFill/>
          <a:ln>
            <a:noFill/>
          </a:ln>
        </p:spPr>
      </p:pic>
      <p:sp>
        <p:nvSpPr>
          <p:cNvPr id="85" name="Google Shape;85;p13"/>
          <p:cNvSpPr txBox="1"/>
          <p:nvPr>
            <p:ph type="title"/>
          </p:nvPr>
        </p:nvSpPr>
        <p:spPr>
          <a:xfrm>
            <a:off x="628560" y="273780"/>
            <a:ext cx="7886700" cy="578340"/>
          </a:xfrm>
          <a:prstGeom prst="rect">
            <a:avLst/>
          </a:prstGeom>
          <a:noFill/>
          <a:ln>
            <a:noFill/>
          </a:ln>
        </p:spPr>
        <p:txBody>
          <a:bodyPr anchorCtr="0" anchor="ctr" bIns="34275" lIns="68575" spcFirstLastPara="1" rIns="68575" wrap="square" tIns="34275">
            <a:norm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86" name="Google Shape;86;p13"/>
          <p:cNvSpPr txBox="1"/>
          <p:nvPr>
            <p:ph idx="2" type="title"/>
          </p:nvPr>
        </p:nvSpPr>
        <p:spPr>
          <a:xfrm>
            <a:off x="628560" y="887490"/>
            <a:ext cx="7886700" cy="3504600"/>
          </a:xfrm>
          <a:prstGeom prst="rect">
            <a:avLst/>
          </a:prstGeom>
          <a:noFill/>
          <a:ln>
            <a:noFill/>
          </a:ln>
        </p:spPr>
        <p:txBody>
          <a:bodyPr anchorCtr="0" anchor="t" bIns="34275" lIns="68575" spcFirstLastPara="1" rIns="68575" wrap="square" tIns="34275">
            <a:norm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87" name="Google Shape;87;p13"/>
          <p:cNvSpPr txBox="1"/>
          <p:nvPr>
            <p:ph idx="11" type="ftr"/>
          </p:nvPr>
        </p:nvSpPr>
        <p:spPr>
          <a:xfrm>
            <a:off x="3028860" y="4767390"/>
            <a:ext cx="3086100" cy="273780"/>
          </a:xfrm>
          <a:prstGeom prst="rect">
            <a:avLst/>
          </a:prstGeom>
          <a:noFill/>
          <a:ln>
            <a:noFill/>
          </a:ln>
        </p:spPr>
        <p:txBody>
          <a:bodyPr anchorCtr="1" anchor="ctr" bIns="34275" lIns="68575" spcFirstLastPara="1" rIns="68575" wrap="square" tIns="34275">
            <a:no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88" name="Google Shape;88;p13"/>
          <p:cNvSpPr txBox="1"/>
          <p:nvPr>
            <p:ph idx="12" type="sldNum"/>
          </p:nvPr>
        </p:nvSpPr>
        <p:spPr>
          <a:xfrm>
            <a:off x="6457860" y="4767390"/>
            <a:ext cx="2057400" cy="27378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89" name="Google Shape;89;p13"/>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100"/>
              <a:buNone/>
              <a:defRPr b="0" i="0" sz="1400" u="none" cap="none" strike="noStrike"/>
            </a:lvl1pPr>
            <a:lvl2pPr indent="-228600" lvl="1" marL="914400" marR="0" rtl="0" algn="l">
              <a:spcBef>
                <a:spcPts val="0"/>
              </a:spcBef>
              <a:spcAft>
                <a:spcPts val="0"/>
              </a:spcAft>
              <a:buSzPts val="1100"/>
              <a:buNone/>
              <a:defRPr b="0" i="0" sz="1400" u="none" cap="none" strike="noStrike"/>
            </a:lvl2pPr>
            <a:lvl3pPr indent="-228600" lvl="2" marL="1371600" marR="0" rtl="0" algn="l">
              <a:spcBef>
                <a:spcPts val="0"/>
              </a:spcBef>
              <a:spcAft>
                <a:spcPts val="0"/>
              </a:spcAft>
              <a:buSzPts val="1100"/>
              <a:buNone/>
              <a:defRPr b="0" i="0" sz="1400" u="none" cap="none" strike="noStrike"/>
            </a:lvl3pPr>
            <a:lvl4pPr indent="-228600" lvl="3" marL="1828800" marR="0" rtl="0" algn="l">
              <a:spcBef>
                <a:spcPts val="0"/>
              </a:spcBef>
              <a:spcAft>
                <a:spcPts val="0"/>
              </a:spcAft>
              <a:buSzPts val="1100"/>
              <a:buNone/>
              <a:defRPr b="0" i="0" sz="1400" u="none" cap="none" strike="noStrike"/>
            </a:lvl4pPr>
            <a:lvl5pPr indent="-228600" lvl="4" marL="2286000" marR="0" rtl="0" algn="l">
              <a:spcBef>
                <a:spcPts val="0"/>
              </a:spcBef>
              <a:spcAft>
                <a:spcPts val="0"/>
              </a:spcAft>
              <a:buSzPts val="1100"/>
              <a:buNone/>
              <a:defRPr b="0" i="0" sz="1400" u="none" cap="none" strike="noStrike"/>
            </a:lvl5pPr>
            <a:lvl6pPr indent="-228600" lvl="5" marL="2743200" marR="0" rtl="0" algn="l">
              <a:spcBef>
                <a:spcPts val="0"/>
              </a:spcBef>
              <a:spcAft>
                <a:spcPts val="0"/>
              </a:spcAft>
              <a:buSzPts val="1100"/>
              <a:buNone/>
              <a:defRPr b="0" i="0" sz="1400" u="none" cap="none" strike="noStrike"/>
            </a:lvl6pPr>
            <a:lvl7pPr indent="-228600" lvl="6" marL="3200400" marR="0" rtl="0" algn="l">
              <a:spcBef>
                <a:spcPts val="0"/>
              </a:spcBef>
              <a:spcAft>
                <a:spcPts val="0"/>
              </a:spcAft>
              <a:buSzPts val="1100"/>
              <a:buNone/>
              <a:defRPr b="0" i="0" sz="1400" u="none" cap="none" strike="noStrike"/>
            </a:lvl7pPr>
            <a:lvl8pPr indent="-228600" lvl="7" marL="3657600" marR="0" rtl="0" algn="l">
              <a:spcBef>
                <a:spcPts val="0"/>
              </a:spcBef>
              <a:spcAft>
                <a:spcPts val="0"/>
              </a:spcAft>
              <a:buSzPts val="1100"/>
              <a:buNone/>
              <a:defRPr b="0" i="0" sz="1400" u="none" cap="none" strike="noStrike"/>
            </a:lvl8pPr>
            <a:lvl9pPr indent="-228600" lvl="8" marL="4114800" marR="0" rtl="0" algn="l">
              <a:spcBef>
                <a:spcPts val="0"/>
              </a:spcBef>
              <a:spcAft>
                <a:spcPts val="0"/>
              </a:spcAft>
              <a:buSzPts val="1100"/>
              <a:buNone/>
              <a:defRPr b="0" i="0" sz="1400" u="none" cap="none" strike="noStrike"/>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8" name="Shape 138"/>
        <p:cNvGrpSpPr/>
        <p:nvPr/>
      </p:nvGrpSpPr>
      <p:grpSpPr>
        <a:xfrm>
          <a:off x="0" y="0"/>
          <a:ext cx="0" cy="0"/>
          <a:chOff x="0" y="0"/>
          <a:chExt cx="0" cy="0"/>
        </a:xfrm>
      </p:grpSpPr>
      <p:pic>
        <p:nvPicPr>
          <p:cNvPr id="139" name="Google Shape;139;p26"/>
          <p:cNvPicPr preferRelativeResize="0"/>
          <p:nvPr/>
        </p:nvPicPr>
        <p:blipFill rotWithShape="1">
          <a:blip r:embed="rId1">
            <a:alphaModFix/>
          </a:blip>
          <a:srcRect b="0" l="0" r="0" t="0"/>
          <a:stretch/>
        </p:blipFill>
        <p:spPr>
          <a:xfrm>
            <a:off x="104220" y="4281120"/>
            <a:ext cx="2310120" cy="770040"/>
          </a:xfrm>
          <a:prstGeom prst="rect">
            <a:avLst/>
          </a:prstGeom>
          <a:noFill/>
          <a:ln>
            <a:noFill/>
          </a:ln>
        </p:spPr>
      </p:pic>
      <p:sp>
        <p:nvSpPr>
          <p:cNvPr id="140" name="Google Shape;140;p26"/>
          <p:cNvSpPr txBox="1"/>
          <p:nvPr>
            <p:ph type="title"/>
          </p:nvPr>
        </p:nvSpPr>
        <p:spPr>
          <a:xfrm>
            <a:off x="1142910" y="841860"/>
            <a:ext cx="6858000" cy="1790640"/>
          </a:xfrm>
          <a:prstGeom prst="rect">
            <a:avLst/>
          </a:prstGeom>
          <a:noFill/>
          <a:ln>
            <a:noFill/>
          </a:ln>
        </p:spPr>
        <p:txBody>
          <a:bodyPr anchorCtr="1" anchor="b" bIns="34275" lIns="68575" spcFirstLastPara="1" rIns="68575" wrap="square" tIns="34275">
            <a:norm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141" name="Google Shape;141;p26"/>
          <p:cNvSpPr txBox="1"/>
          <p:nvPr>
            <p:ph idx="11" type="ftr"/>
          </p:nvPr>
        </p:nvSpPr>
        <p:spPr>
          <a:xfrm>
            <a:off x="3028860" y="4767390"/>
            <a:ext cx="3086100" cy="273780"/>
          </a:xfrm>
          <a:prstGeom prst="rect">
            <a:avLst/>
          </a:prstGeom>
          <a:noFill/>
          <a:ln>
            <a:noFill/>
          </a:ln>
        </p:spPr>
        <p:txBody>
          <a:bodyPr anchorCtr="1" anchor="ctr" bIns="34275" lIns="68575" spcFirstLastPara="1" rIns="68575" wrap="square" tIns="34275">
            <a:no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142" name="Google Shape;142;p26"/>
          <p:cNvSpPr txBox="1"/>
          <p:nvPr>
            <p:ph idx="12" type="sldNum"/>
          </p:nvPr>
        </p:nvSpPr>
        <p:spPr>
          <a:xfrm>
            <a:off x="6457860" y="4767390"/>
            <a:ext cx="2057400" cy="27378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143" name="Google Shape;143;p26"/>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100"/>
              <a:buNone/>
              <a:defRPr b="0" i="0" sz="1400" u="none" cap="none" strike="noStrike"/>
            </a:lvl1pPr>
            <a:lvl2pPr indent="-228600" lvl="1" marL="914400" marR="0" rtl="0" algn="l">
              <a:spcBef>
                <a:spcPts val="0"/>
              </a:spcBef>
              <a:spcAft>
                <a:spcPts val="0"/>
              </a:spcAft>
              <a:buSzPts val="1100"/>
              <a:buNone/>
              <a:defRPr b="0" i="0" sz="1400" u="none" cap="none" strike="noStrike"/>
            </a:lvl2pPr>
            <a:lvl3pPr indent="-228600" lvl="2" marL="1371600" marR="0" rtl="0" algn="l">
              <a:spcBef>
                <a:spcPts val="0"/>
              </a:spcBef>
              <a:spcAft>
                <a:spcPts val="0"/>
              </a:spcAft>
              <a:buSzPts val="1100"/>
              <a:buNone/>
              <a:defRPr b="0" i="0" sz="1400" u="none" cap="none" strike="noStrike"/>
            </a:lvl3pPr>
            <a:lvl4pPr indent="-228600" lvl="3" marL="1828800" marR="0" rtl="0" algn="l">
              <a:spcBef>
                <a:spcPts val="0"/>
              </a:spcBef>
              <a:spcAft>
                <a:spcPts val="0"/>
              </a:spcAft>
              <a:buSzPts val="1100"/>
              <a:buNone/>
              <a:defRPr b="0" i="0" sz="1400" u="none" cap="none" strike="noStrike"/>
            </a:lvl4pPr>
            <a:lvl5pPr indent="-228600" lvl="4" marL="2286000" marR="0" rtl="0" algn="l">
              <a:spcBef>
                <a:spcPts val="0"/>
              </a:spcBef>
              <a:spcAft>
                <a:spcPts val="0"/>
              </a:spcAft>
              <a:buSzPts val="1100"/>
              <a:buNone/>
              <a:defRPr b="0" i="0" sz="1400" u="none" cap="none" strike="noStrike"/>
            </a:lvl5pPr>
            <a:lvl6pPr indent="-228600" lvl="5" marL="2743200" marR="0" rtl="0" algn="l">
              <a:spcBef>
                <a:spcPts val="0"/>
              </a:spcBef>
              <a:spcAft>
                <a:spcPts val="0"/>
              </a:spcAft>
              <a:buSzPts val="1100"/>
              <a:buNone/>
              <a:defRPr b="0" i="0" sz="1400" u="none" cap="none" strike="noStrike"/>
            </a:lvl6pPr>
            <a:lvl7pPr indent="-228600" lvl="6" marL="3200400" marR="0" rtl="0" algn="l">
              <a:spcBef>
                <a:spcPts val="0"/>
              </a:spcBef>
              <a:spcAft>
                <a:spcPts val="0"/>
              </a:spcAft>
              <a:buSzPts val="1100"/>
              <a:buNone/>
              <a:defRPr b="0" i="0" sz="1400" u="none" cap="none" strike="noStrike"/>
            </a:lvl7pPr>
            <a:lvl8pPr indent="-228600" lvl="7" marL="3657600" marR="0" rtl="0" algn="l">
              <a:spcBef>
                <a:spcPts val="0"/>
              </a:spcBef>
              <a:spcAft>
                <a:spcPts val="0"/>
              </a:spcAft>
              <a:buSzPts val="1100"/>
              <a:buNone/>
              <a:defRPr b="0" i="0" sz="1400" u="none" cap="none" strike="noStrike"/>
            </a:lvl8pPr>
            <a:lvl9pPr indent="-228600" lvl="8" marL="4114800" marR="0" rtl="0" algn="l">
              <a:spcBef>
                <a:spcPts val="0"/>
              </a:spcBef>
              <a:spcAft>
                <a:spcPts val="0"/>
              </a:spcAft>
              <a:buSzPts val="1100"/>
              <a:buNone/>
              <a:defRPr b="0" i="0" sz="1400" u="none" cap="none" strike="noStrike"/>
            </a:lvl9pPr>
          </a:lstStyle>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2" name="Shape 192"/>
        <p:cNvGrpSpPr/>
        <p:nvPr/>
      </p:nvGrpSpPr>
      <p:grpSpPr>
        <a:xfrm>
          <a:off x="0" y="0"/>
          <a:ext cx="0" cy="0"/>
          <a:chOff x="0" y="0"/>
          <a:chExt cx="0" cy="0"/>
        </a:xfrm>
      </p:grpSpPr>
      <p:pic>
        <p:nvPicPr>
          <p:cNvPr id="193" name="Google Shape;193;p39"/>
          <p:cNvPicPr preferRelativeResize="0"/>
          <p:nvPr/>
        </p:nvPicPr>
        <p:blipFill rotWithShape="1">
          <a:blip r:embed="rId1">
            <a:alphaModFix/>
          </a:blip>
          <a:srcRect b="0" l="0" r="0" t="0"/>
          <a:stretch/>
        </p:blipFill>
        <p:spPr>
          <a:xfrm>
            <a:off x="104220" y="4281120"/>
            <a:ext cx="2310120" cy="770040"/>
          </a:xfrm>
          <a:prstGeom prst="rect">
            <a:avLst/>
          </a:prstGeom>
          <a:noFill/>
          <a:ln>
            <a:noFill/>
          </a:ln>
        </p:spPr>
      </p:pic>
      <p:sp>
        <p:nvSpPr>
          <p:cNvPr id="194" name="Google Shape;194;p39"/>
          <p:cNvSpPr txBox="1"/>
          <p:nvPr>
            <p:ph idx="11" type="ftr"/>
          </p:nvPr>
        </p:nvSpPr>
        <p:spPr>
          <a:xfrm>
            <a:off x="3028860" y="4767390"/>
            <a:ext cx="3086100" cy="273780"/>
          </a:xfrm>
          <a:prstGeom prst="rect">
            <a:avLst/>
          </a:prstGeom>
          <a:noFill/>
          <a:ln>
            <a:noFill/>
          </a:ln>
        </p:spPr>
        <p:txBody>
          <a:bodyPr anchorCtr="1" anchor="ctr" bIns="34275" lIns="68575" spcFirstLastPara="1" rIns="68575" wrap="square" tIns="34275">
            <a:no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195" name="Google Shape;195;p39"/>
          <p:cNvSpPr txBox="1"/>
          <p:nvPr>
            <p:ph idx="12" type="sldNum"/>
          </p:nvPr>
        </p:nvSpPr>
        <p:spPr>
          <a:xfrm>
            <a:off x="6457860" y="4767390"/>
            <a:ext cx="2057400" cy="27378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196" name="Google Shape;196;p39"/>
          <p:cNvSpPr txBox="1"/>
          <p:nvPr>
            <p:ph type="title"/>
          </p:nvPr>
        </p:nvSpPr>
        <p:spPr>
          <a:xfrm>
            <a:off x="457110" y="205200"/>
            <a:ext cx="822933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100"/>
              <a:buNone/>
              <a:defRPr b="0" i="0" sz="1400" u="none" cap="none" strike="noStrike"/>
            </a:lvl1pPr>
            <a:lvl2pPr lvl="1" marR="0" rtl="0" algn="l">
              <a:spcBef>
                <a:spcPts val="0"/>
              </a:spcBef>
              <a:spcAft>
                <a:spcPts val="0"/>
              </a:spcAft>
              <a:buSzPts val="1100"/>
              <a:buNone/>
              <a:defRPr b="0" i="0" sz="1400" u="none" cap="none" strike="noStrike"/>
            </a:lvl2pPr>
            <a:lvl3pPr lvl="2" marR="0" rtl="0" algn="l">
              <a:spcBef>
                <a:spcPts val="0"/>
              </a:spcBef>
              <a:spcAft>
                <a:spcPts val="0"/>
              </a:spcAft>
              <a:buSzPts val="1100"/>
              <a:buNone/>
              <a:defRPr b="0" i="0" sz="1400" u="none" cap="none" strike="noStrike"/>
            </a:lvl3pPr>
            <a:lvl4pPr lvl="3" marR="0" rtl="0" algn="l">
              <a:spcBef>
                <a:spcPts val="0"/>
              </a:spcBef>
              <a:spcAft>
                <a:spcPts val="0"/>
              </a:spcAft>
              <a:buSzPts val="1100"/>
              <a:buNone/>
              <a:defRPr b="0" i="0" sz="1400" u="none" cap="none" strike="noStrike"/>
            </a:lvl4pPr>
            <a:lvl5pPr lvl="4" marR="0" rtl="0" algn="l">
              <a:spcBef>
                <a:spcPts val="0"/>
              </a:spcBef>
              <a:spcAft>
                <a:spcPts val="0"/>
              </a:spcAft>
              <a:buSzPts val="1100"/>
              <a:buNone/>
              <a:defRPr b="0" i="0" sz="1400" u="none" cap="none" strike="noStrike"/>
            </a:lvl5pPr>
            <a:lvl6pPr lvl="5" marR="0" rtl="0" algn="l">
              <a:spcBef>
                <a:spcPts val="0"/>
              </a:spcBef>
              <a:spcAft>
                <a:spcPts val="0"/>
              </a:spcAft>
              <a:buSzPts val="1100"/>
              <a:buNone/>
              <a:defRPr b="0" i="0" sz="1400" u="none" cap="none" strike="noStrike"/>
            </a:lvl6pPr>
            <a:lvl7pPr lvl="6" marR="0" rtl="0" algn="l">
              <a:spcBef>
                <a:spcPts val="0"/>
              </a:spcBef>
              <a:spcAft>
                <a:spcPts val="0"/>
              </a:spcAft>
              <a:buSzPts val="1100"/>
              <a:buNone/>
              <a:defRPr b="0" i="0" sz="1400" u="none" cap="none" strike="noStrike"/>
            </a:lvl7pPr>
            <a:lvl8pPr lvl="7" marR="0" rtl="0" algn="l">
              <a:spcBef>
                <a:spcPts val="0"/>
              </a:spcBef>
              <a:spcAft>
                <a:spcPts val="0"/>
              </a:spcAft>
              <a:buSzPts val="1100"/>
              <a:buNone/>
              <a:defRPr b="0" i="0" sz="1400" u="none" cap="none" strike="noStrike"/>
            </a:lvl8pPr>
            <a:lvl9pPr lvl="8" marR="0" rtl="0" algn="l">
              <a:spcBef>
                <a:spcPts val="0"/>
              </a:spcBef>
              <a:spcAft>
                <a:spcPts val="0"/>
              </a:spcAft>
              <a:buSzPts val="1100"/>
              <a:buNone/>
              <a:defRPr b="0" i="0" sz="1400" u="none" cap="none" strike="noStrike"/>
            </a:lvl9pPr>
          </a:lstStyle>
          <a:p/>
        </p:txBody>
      </p:sp>
      <p:sp>
        <p:nvSpPr>
          <p:cNvPr id="197" name="Google Shape;197;p39"/>
          <p:cNvSpPr txBox="1"/>
          <p:nvPr>
            <p:ph idx="1" type="body"/>
          </p:nvPr>
        </p:nvSpPr>
        <p:spPr>
          <a:xfrm>
            <a:off x="457110" y="1203390"/>
            <a:ext cx="822933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100"/>
              <a:buNone/>
              <a:defRPr b="0" i="0" sz="1400" u="none" cap="none" strike="noStrike"/>
            </a:lvl1pPr>
            <a:lvl2pPr indent="-228600" lvl="1" marL="914400" marR="0" rtl="0" algn="l">
              <a:spcBef>
                <a:spcPts val="0"/>
              </a:spcBef>
              <a:spcAft>
                <a:spcPts val="0"/>
              </a:spcAft>
              <a:buSzPts val="1100"/>
              <a:buNone/>
              <a:defRPr b="0" i="0" sz="1400" u="none" cap="none" strike="noStrike"/>
            </a:lvl2pPr>
            <a:lvl3pPr indent="-228600" lvl="2" marL="1371600" marR="0" rtl="0" algn="l">
              <a:spcBef>
                <a:spcPts val="0"/>
              </a:spcBef>
              <a:spcAft>
                <a:spcPts val="0"/>
              </a:spcAft>
              <a:buSzPts val="1100"/>
              <a:buNone/>
              <a:defRPr b="0" i="0" sz="1400" u="none" cap="none" strike="noStrike"/>
            </a:lvl3pPr>
            <a:lvl4pPr indent="-228600" lvl="3" marL="1828800" marR="0" rtl="0" algn="l">
              <a:spcBef>
                <a:spcPts val="0"/>
              </a:spcBef>
              <a:spcAft>
                <a:spcPts val="0"/>
              </a:spcAft>
              <a:buSzPts val="1100"/>
              <a:buNone/>
              <a:defRPr b="0" i="0" sz="1400" u="none" cap="none" strike="noStrike"/>
            </a:lvl4pPr>
            <a:lvl5pPr indent="-228600" lvl="4" marL="2286000" marR="0" rtl="0" algn="l">
              <a:spcBef>
                <a:spcPts val="0"/>
              </a:spcBef>
              <a:spcAft>
                <a:spcPts val="0"/>
              </a:spcAft>
              <a:buSzPts val="1100"/>
              <a:buNone/>
              <a:defRPr b="0" i="0" sz="1400" u="none" cap="none" strike="noStrike"/>
            </a:lvl5pPr>
            <a:lvl6pPr indent="-228600" lvl="5" marL="2743200" marR="0" rtl="0" algn="l">
              <a:spcBef>
                <a:spcPts val="0"/>
              </a:spcBef>
              <a:spcAft>
                <a:spcPts val="0"/>
              </a:spcAft>
              <a:buSzPts val="1100"/>
              <a:buNone/>
              <a:defRPr b="0" i="0" sz="1400" u="none" cap="none" strike="noStrike"/>
            </a:lvl6pPr>
            <a:lvl7pPr indent="-228600" lvl="6" marL="3200400" marR="0" rtl="0" algn="l">
              <a:spcBef>
                <a:spcPts val="0"/>
              </a:spcBef>
              <a:spcAft>
                <a:spcPts val="0"/>
              </a:spcAft>
              <a:buSzPts val="1100"/>
              <a:buNone/>
              <a:defRPr b="0" i="0" sz="1400" u="none" cap="none" strike="noStrike"/>
            </a:lvl7pPr>
            <a:lvl8pPr indent="-228600" lvl="7" marL="3657600" marR="0" rtl="0" algn="l">
              <a:spcBef>
                <a:spcPts val="0"/>
              </a:spcBef>
              <a:spcAft>
                <a:spcPts val="0"/>
              </a:spcAft>
              <a:buSzPts val="1100"/>
              <a:buNone/>
              <a:defRPr b="0" i="0" sz="1400" u="none" cap="none" strike="noStrike"/>
            </a:lvl8pPr>
            <a:lvl9pPr indent="-228600" lvl="8" marL="4114800" marR="0" rtl="0" algn="l">
              <a:spcBef>
                <a:spcPts val="0"/>
              </a:spcBef>
              <a:spcAft>
                <a:spcPts val="0"/>
              </a:spcAft>
              <a:buSzPts val="1100"/>
              <a:buNone/>
              <a:defRPr b="0" i="0" sz="1400" u="none" cap="none" strike="noStrike"/>
            </a:lvl9pPr>
          </a:lstStyle>
          <a:p/>
        </p:txBody>
      </p:sp>
    </p:spTree>
  </p:cSld>
  <p:clrMap accent1="accent1" accent2="accent2" accent3="accent3" accent4="accent4" accent5="accent5" accent6="accent6" bg1="lt1" bg2="dk2" tx1="dk1" tx2="lt2" folHlink="folHlink" hlink="hlink"/>
  <p:sldLayoutIdLst>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staff@marinlafco.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mailto:staff@marinlafco.org" TargetMode="External"/><Relationship Id="rId4" Type="http://schemas.openxmlformats.org/officeDocument/2006/relationships/hyperlink" Target="mailto:jfried@marinlafco.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Marin LAFCo Shared Services Workshop	</a:t>
            </a:r>
            <a:endParaRPr/>
          </a:p>
        </p:txBody>
      </p:sp>
      <p:sp>
        <p:nvSpPr>
          <p:cNvPr id="251" name="Google Shape;251;p5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Exploring the many ways shared services can be implemented, and how to successfully start them. </a:t>
            </a:r>
            <a:endParaRPr/>
          </a:p>
        </p:txBody>
      </p:sp>
      <p:pic>
        <p:nvPicPr>
          <p:cNvPr id="252" name="Google Shape;252;p52"/>
          <p:cNvPicPr preferRelativeResize="0"/>
          <p:nvPr/>
        </p:nvPicPr>
        <p:blipFill rotWithShape="1">
          <a:blip r:embed="rId3">
            <a:alphaModFix/>
          </a:blip>
          <a:srcRect b="9051" l="27970" r="29078" t="20182"/>
          <a:stretch/>
        </p:blipFill>
        <p:spPr>
          <a:xfrm>
            <a:off x="2844550" y="548125"/>
            <a:ext cx="3454900" cy="541200"/>
          </a:xfrm>
          <a:prstGeom prst="rect">
            <a:avLst/>
          </a:prstGeom>
          <a:noFill/>
          <a:ln>
            <a:noFill/>
          </a:ln>
        </p:spPr>
      </p:pic>
      <p:pic>
        <p:nvPicPr>
          <p:cNvPr id="253" name="Google Shape;253;p52"/>
          <p:cNvPicPr preferRelativeResize="0"/>
          <p:nvPr/>
        </p:nvPicPr>
        <p:blipFill rotWithShape="1">
          <a:blip r:embed="rId4">
            <a:alphaModFix/>
          </a:blip>
          <a:srcRect b="16792" l="6145" r="11914" t="18145"/>
          <a:stretch/>
        </p:blipFill>
        <p:spPr>
          <a:xfrm>
            <a:off x="332900" y="548113"/>
            <a:ext cx="2358125" cy="541200"/>
          </a:xfrm>
          <a:prstGeom prst="rect">
            <a:avLst/>
          </a:prstGeom>
          <a:noFill/>
          <a:ln>
            <a:noFill/>
          </a:ln>
        </p:spPr>
      </p:pic>
      <p:pic>
        <p:nvPicPr>
          <p:cNvPr id="254" name="Google Shape;254;p52"/>
          <p:cNvPicPr preferRelativeResize="0"/>
          <p:nvPr/>
        </p:nvPicPr>
        <p:blipFill rotWithShape="1">
          <a:blip r:embed="rId5">
            <a:alphaModFix/>
          </a:blip>
          <a:srcRect b="6828" l="0" r="0" t="23133"/>
          <a:stretch/>
        </p:blipFill>
        <p:spPr>
          <a:xfrm>
            <a:off x="6452975" y="532350"/>
            <a:ext cx="2511625" cy="572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61"/>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Panel 1:</a:t>
            </a:r>
            <a:r>
              <a:rPr lang="en"/>
              <a:t> </a:t>
            </a:r>
            <a:r>
              <a:rPr lang="en"/>
              <a:t>Exploring Successful Shared Services/Consolidation Models in Marin</a:t>
            </a:r>
            <a:endParaRPr/>
          </a:p>
          <a:p>
            <a:pPr indent="0" lvl="0" marL="0" rtl="0" algn="l">
              <a:spcBef>
                <a:spcPts val="0"/>
              </a:spcBef>
              <a:spcAft>
                <a:spcPts val="0"/>
              </a:spcAft>
              <a:buNone/>
            </a:pPr>
            <a:r>
              <a:t/>
            </a:r>
            <a:endParaRPr/>
          </a:p>
        </p:txBody>
      </p:sp>
      <p:sp>
        <p:nvSpPr>
          <p:cNvPr id="310" name="Google Shape;310;p61"/>
          <p:cNvSpPr/>
          <p:nvPr/>
        </p:nvSpPr>
        <p:spPr>
          <a:xfrm>
            <a:off x="561125"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000">
                <a:solidFill>
                  <a:schemeClr val="accent1"/>
                </a:solidFill>
                <a:latin typeface="Lato"/>
                <a:ea typeface="Lato"/>
                <a:cs typeface="Lato"/>
                <a:sym typeface="Lato"/>
              </a:rPr>
              <a:t>The Ranch,</a:t>
            </a:r>
            <a:endParaRPr b="1" sz="2000">
              <a:solidFill>
                <a:schemeClr val="accent1"/>
              </a:solidFill>
              <a:latin typeface="Lato"/>
              <a:ea typeface="Lato"/>
              <a:cs typeface="Lato"/>
              <a:sym typeface="Lato"/>
            </a:endParaRPr>
          </a:p>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Yellow Bus JPA</a:t>
            </a:r>
            <a:endParaRPr b="1" sz="2000">
              <a:solidFill>
                <a:schemeClr val="accent1"/>
              </a:solidFill>
              <a:latin typeface="Lato"/>
              <a:ea typeface="Lato"/>
              <a:cs typeface="Lato"/>
              <a:sym typeface="Lato"/>
            </a:endParaRPr>
          </a:p>
          <a:p>
            <a:pPr indent="0" lvl="0" marL="0" rtl="0" algn="ctr">
              <a:lnSpc>
                <a:spcPct val="115000"/>
              </a:lnSpc>
              <a:spcBef>
                <a:spcPts val="1200"/>
              </a:spcBef>
              <a:spcAft>
                <a:spcPts val="1200"/>
              </a:spcAft>
              <a:buNone/>
            </a:pPr>
            <a:r>
              <a:rPr lang="en" sz="1300">
                <a:solidFill>
                  <a:schemeClr val="accent1"/>
                </a:solidFill>
                <a:latin typeface="Lato"/>
                <a:ea typeface="Lato"/>
                <a:cs typeface="Lato"/>
                <a:sym typeface="Lato"/>
              </a:rPr>
              <a:t>Bob McCaskill, former Belvedere Councilmember</a:t>
            </a:r>
            <a:endParaRPr/>
          </a:p>
        </p:txBody>
      </p:sp>
      <p:sp>
        <p:nvSpPr>
          <p:cNvPr id="311" name="Google Shape;311;p61"/>
          <p:cNvSpPr/>
          <p:nvPr/>
        </p:nvSpPr>
        <p:spPr>
          <a:xfrm>
            <a:off x="6292350"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accent1"/>
                </a:solidFill>
                <a:latin typeface="Lato"/>
                <a:ea typeface="Lato"/>
                <a:cs typeface="Lato"/>
                <a:sym typeface="Lato"/>
              </a:rPr>
              <a:t>Marin General Services Authority (MGSA)</a:t>
            </a:r>
            <a:endParaRPr b="1" sz="1800">
              <a:solidFill>
                <a:schemeClr val="accent1"/>
              </a:solidFill>
              <a:latin typeface="Lato"/>
              <a:ea typeface="Lato"/>
              <a:cs typeface="Lato"/>
              <a:sym typeface="Lato"/>
            </a:endParaRPr>
          </a:p>
          <a:p>
            <a:pPr indent="0" lvl="0" marL="0" rtl="0" algn="ctr">
              <a:lnSpc>
                <a:spcPct val="115000"/>
              </a:lnSpc>
              <a:spcBef>
                <a:spcPts val="1200"/>
              </a:spcBef>
              <a:spcAft>
                <a:spcPts val="0"/>
              </a:spcAft>
              <a:buNone/>
            </a:pPr>
            <a:r>
              <a:rPr lang="en" sz="1300">
                <a:solidFill>
                  <a:schemeClr val="accent1"/>
                </a:solidFill>
                <a:latin typeface="Lato"/>
                <a:ea typeface="Lato"/>
                <a:cs typeface="Lato"/>
                <a:sym typeface="Lato"/>
              </a:rPr>
              <a:t>Michael Frank, Executive Officer</a:t>
            </a:r>
            <a:endParaRPr/>
          </a:p>
          <a:p>
            <a:pPr indent="0" lvl="0" marL="0" rtl="0" algn="ctr">
              <a:lnSpc>
                <a:spcPct val="115000"/>
              </a:lnSpc>
              <a:spcBef>
                <a:spcPts val="1200"/>
              </a:spcBef>
              <a:spcAft>
                <a:spcPts val="1200"/>
              </a:spcAft>
              <a:buNone/>
            </a:pPr>
            <a:r>
              <a:t/>
            </a:r>
            <a:endParaRPr b="1" sz="2000">
              <a:solidFill>
                <a:schemeClr val="accent1"/>
              </a:solidFill>
              <a:latin typeface="Lato"/>
              <a:ea typeface="Lato"/>
              <a:cs typeface="Lato"/>
              <a:sym typeface="Lato"/>
            </a:endParaRPr>
          </a:p>
        </p:txBody>
      </p:sp>
      <p:sp>
        <p:nvSpPr>
          <p:cNvPr id="312" name="Google Shape;312;p61"/>
          <p:cNvSpPr/>
          <p:nvPr/>
        </p:nvSpPr>
        <p:spPr>
          <a:xfrm>
            <a:off x="3426738"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Central Marin Police Authority,</a:t>
            </a:r>
            <a:endParaRPr b="1" sz="2000">
              <a:solidFill>
                <a:schemeClr val="accent1"/>
              </a:solidFill>
              <a:latin typeface="Lato"/>
              <a:ea typeface="Lato"/>
              <a:cs typeface="Lato"/>
              <a:sym typeface="Lato"/>
            </a:endParaRPr>
          </a:p>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Central Marin Fire Department</a:t>
            </a:r>
            <a:endParaRPr b="1" sz="2000">
              <a:solidFill>
                <a:schemeClr val="accent1"/>
              </a:solidFill>
              <a:latin typeface="Lato"/>
              <a:ea typeface="Lato"/>
              <a:cs typeface="Lato"/>
              <a:sym typeface="Lato"/>
            </a:endParaRPr>
          </a:p>
          <a:p>
            <a:pPr indent="0" lvl="0" marL="0" rtl="0" algn="ctr">
              <a:lnSpc>
                <a:spcPct val="115000"/>
              </a:lnSpc>
              <a:spcBef>
                <a:spcPts val="1200"/>
              </a:spcBef>
              <a:spcAft>
                <a:spcPts val="1200"/>
              </a:spcAft>
              <a:buNone/>
            </a:pPr>
            <a:r>
              <a:rPr lang="en" sz="1300">
                <a:solidFill>
                  <a:schemeClr val="accent1"/>
                </a:solidFill>
                <a:latin typeface="Lato"/>
                <a:ea typeface="Lato"/>
                <a:cs typeface="Lato"/>
                <a:sym typeface="Lato"/>
              </a:rPr>
              <a:t>Todd Cusimano, City Manager of Corte Madera</a:t>
            </a:r>
            <a:endParaRPr b="1" sz="2000">
              <a:solidFill>
                <a:schemeClr val="accen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62"/>
          <p:cNvSpPr txBox="1"/>
          <p:nvPr>
            <p:ph type="title"/>
          </p:nvPr>
        </p:nvSpPr>
        <p:spPr>
          <a:xfrm>
            <a:off x="2200900" y="581375"/>
            <a:ext cx="6532800" cy="535200"/>
          </a:xfrm>
          <a:prstGeom prst="rect">
            <a:avLst/>
          </a:prstGeom>
        </p:spPr>
        <p:txBody>
          <a:bodyPr anchorCtr="0" anchor="t" bIns="91425" lIns="91425" spcFirstLastPara="1" rIns="91425" wrap="square" tIns="91425">
            <a:noAutofit/>
          </a:bodyPr>
          <a:lstStyle/>
          <a:p>
            <a:pPr indent="0" lvl="0" marL="0" rtl="0" algn="l">
              <a:lnSpc>
                <a:spcPct val="116727"/>
              </a:lnSpc>
              <a:spcBef>
                <a:spcPts val="0"/>
              </a:spcBef>
              <a:spcAft>
                <a:spcPts val="800"/>
              </a:spcAft>
              <a:buClr>
                <a:srgbClr val="000000"/>
              </a:buClr>
              <a:buSzPts val="990"/>
              <a:buFont typeface="Arial"/>
              <a:buNone/>
            </a:pPr>
            <a:r>
              <a:rPr lang="en"/>
              <a:t>Belvedere-Tiburon Shared Services</a:t>
            </a:r>
            <a:endParaRPr/>
          </a:p>
        </p:txBody>
      </p:sp>
      <p:sp>
        <p:nvSpPr>
          <p:cNvPr id="318" name="Google Shape;318;p62"/>
          <p:cNvSpPr txBox="1"/>
          <p:nvPr>
            <p:ph idx="1" type="body"/>
          </p:nvPr>
        </p:nvSpPr>
        <p:spPr>
          <a:xfrm>
            <a:off x="729450" y="1637376"/>
            <a:ext cx="7688700" cy="3016200"/>
          </a:xfrm>
          <a:prstGeom prst="rect">
            <a:avLst/>
          </a:prstGeom>
        </p:spPr>
        <p:txBody>
          <a:bodyPr anchorCtr="0" anchor="t" bIns="91425" lIns="91425" spcFirstLastPara="1" rIns="91425" wrap="square" tIns="91425">
            <a:normAutofit fontScale="92500" lnSpcReduction="10000"/>
          </a:bodyPr>
          <a:lstStyle/>
          <a:p>
            <a:pPr indent="0" lvl="0" marL="0" rtl="0" algn="l">
              <a:lnSpc>
                <a:spcPct val="116727"/>
              </a:lnSpc>
              <a:spcBef>
                <a:spcPts val="0"/>
              </a:spcBef>
              <a:spcAft>
                <a:spcPts val="0"/>
              </a:spcAft>
              <a:buNone/>
            </a:pPr>
            <a:r>
              <a:rPr b="1" lang="en" sz="2400" u="sng">
                <a:solidFill>
                  <a:srgbClr val="000000"/>
                </a:solidFill>
              </a:rPr>
              <a:t>Belvedere-Tiburon Joint Recreation JPA (“The Ranch”)</a:t>
            </a:r>
            <a:r>
              <a:rPr b="1" lang="en" sz="2400">
                <a:solidFill>
                  <a:srgbClr val="000000"/>
                </a:solidFill>
              </a:rPr>
              <a:t>                                         </a:t>
            </a:r>
            <a:endParaRPr b="1" sz="1200">
              <a:solidFill>
                <a:srgbClr val="000000"/>
              </a:solidFill>
            </a:endParaRPr>
          </a:p>
          <a:p>
            <a:pPr indent="-346075" lvl="0" marL="457200" rtl="0" algn="l">
              <a:lnSpc>
                <a:spcPct val="116727"/>
              </a:lnSpc>
              <a:spcBef>
                <a:spcPts val="1000"/>
              </a:spcBef>
              <a:spcAft>
                <a:spcPts val="0"/>
              </a:spcAft>
              <a:buClr>
                <a:srgbClr val="000000"/>
              </a:buClr>
              <a:buSzPct val="100000"/>
              <a:buChar char="●"/>
            </a:pPr>
            <a:r>
              <a:rPr lang="en" sz="2000">
                <a:solidFill>
                  <a:srgbClr val="000000"/>
                </a:solidFill>
              </a:rPr>
              <a:t>Created in 1975 at the behest of the Reed Union School District</a:t>
            </a:r>
            <a:endParaRPr sz="2000">
              <a:solidFill>
                <a:srgbClr val="000000"/>
              </a:solidFill>
            </a:endParaRPr>
          </a:p>
          <a:p>
            <a:pPr indent="-346075" lvl="0" marL="457200" rtl="0" algn="l">
              <a:lnSpc>
                <a:spcPct val="116727"/>
              </a:lnSpc>
              <a:spcBef>
                <a:spcPts val="0"/>
              </a:spcBef>
              <a:spcAft>
                <a:spcPts val="0"/>
              </a:spcAft>
              <a:buClr>
                <a:srgbClr val="000000"/>
              </a:buClr>
              <a:buSzPct val="100000"/>
              <a:buChar char="●"/>
            </a:pPr>
            <a:r>
              <a:rPr lang="en" sz="2000">
                <a:solidFill>
                  <a:srgbClr val="000000"/>
                </a:solidFill>
              </a:rPr>
              <a:t>Board: four members from each city plus one from school district</a:t>
            </a:r>
            <a:endParaRPr sz="2000">
              <a:solidFill>
                <a:srgbClr val="000000"/>
              </a:solidFill>
            </a:endParaRPr>
          </a:p>
          <a:p>
            <a:pPr indent="-346075" lvl="0" marL="457200" rtl="0" algn="l">
              <a:lnSpc>
                <a:spcPct val="116727"/>
              </a:lnSpc>
              <a:spcBef>
                <a:spcPts val="0"/>
              </a:spcBef>
              <a:spcAft>
                <a:spcPts val="0"/>
              </a:spcAft>
              <a:buClr>
                <a:srgbClr val="000000"/>
              </a:buClr>
              <a:buSzPct val="100000"/>
              <a:buChar char="●"/>
            </a:pPr>
            <a:r>
              <a:rPr lang="en" sz="2000">
                <a:solidFill>
                  <a:srgbClr val="000000"/>
                </a:solidFill>
              </a:rPr>
              <a:t>Provides all children &amp; adult rec programs for the 2 municipalities.</a:t>
            </a:r>
            <a:endParaRPr sz="2000">
              <a:solidFill>
                <a:srgbClr val="000000"/>
              </a:solidFill>
            </a:endParaRPr>
          </a:p>
          <a:p>
            <a:pPr indent="-346075" lvl="0" marL="457200" rtl="0" algn="l">
              <a:lnSpc>
                <a:spcPct val="116727"/>
              </a:lnSpc>
              <a:spcBef>
                <a:spcPts val="0"/>
              </a:spcBef>
              <a:spcAft>
                <a:spcPts val="0"/>
              </a:spcAft>
              <a:buClr>
                <a:srgbClr val="000000"/>
              </a:buClr>
              <a:buSzPct val="100000"/>
              <a:buChar char="●"/>
            </a:pPr>
            <a:r>
              <a:rPr lang="en" sz="2000">
                <a:solidFill>
                  <a:srgbClr val="000000"/>
                </a:solidFill>
              </a:rPr>
              <a:t>Budget:  approx. $2 million</a:t>
            </a:r>
            <a:endParaRPr sz="2000">
              <a:solidFill>
                <a:srgbClr val="000000"/>
              </a:solidFill>
            </a:endParaRPr>
          </a:p>
          <a:p>
            <a:pPr indent="-346075" lvl="0" marL="457200" rtl="0" algn="l">
              <a:lnSpc>
                <a:spcPct val="116727"/>
              </a:lnSpc>
              <a:spcBef>
                <a:spcPts val="0"/>
              </a:spcBef>
              <a:spcAft>
                <a:spcPts val="0"/>
              </a:spcAft>
              <a:buClr>
                <a:srgbClr val="000000"/>
              </a:buClr>
              <a:buSzPct val="100000"/>
              <a:buChar char="●"/>
            </a:pPr>
            <a:r>
              <a:rPr lang="en" sz="2000">
                <a:solidFill>
                  <a:srgbClr val="000000"/>
                </a:solidFill>
              </a:rPr>
              <a:t>The JPA is self-funded (with no operational funding from the 2 cities)</a:t>
            </a:r>
            <a:endParaRPr sz="2000">
              <a:solidFill>
                <a:srgbClr val="000000"/>
              </a:solidFill>
            </a:endParaRPr>
          </a:p>
          <a:p>
            <a:pPr indent="-346075" lvl="0" marL="457200" rtl="0" algn="l">
              <a:lnSpc>
                <a:spcPct val="116727"/>
              </a:lnSpc>
              <a:spcBef>
                <a:spcPts val="0"/>
              </a:spcBef>
              <a:spcAft>
                <a:spcPts val="0"/>
              </a:spcAft>
              <a:buClr>
                <a:srgbClr val="000000"/>
              </a:buClr>
              <a:buSzPct val="100000"/>
              <a:buChar char="●"/>
            </a:pPr>
            <a:r>
              <a:rPr lang="en" sz="2000">
                <a:solidFill>
                  <a:srgbClr val="000000"/>
                </a:solidFill>
              </a:rPr>
              <a:t>In 2013 the two cities did help with the construction of a new recreation building</a:t>
            </a:r>
            <a:r>
              <a:rPr lang="en" sz="1200">
                <a:solidFill>
                  <a:srgbClr val="000000"/>
                </a:solidFill>
              </a:rPr>
              <a:t>    	                          </a:t>
            </a:r>
            <a:endParaRPr sz="1400">
              <a:solidFill>
                <a:srgbClr val="000000"/>
              </a:solidFill>
            </a:endParaRPr>
          </a:p>
          <a:p>
            <a:pPr indent="0" lvl="0" marL="0" rtl="0" algn="l">
              <a:spcBef>
                <a:spcPts val="0"/>
              </a:spcBef>
              <a:spcAft>
                <a:spcPts val="1200"/>
              </a:spcAft>
              <a:buNone/>
            </a:pPr>
            <a:r>
              <a:t/>
            </a:r>
            <a:endParaRPr/>
          </a:p>
        </p:txBody>
      </p:sp>
      <p:pic>
        <p:nvPicPr>
          <p:cNvPr id="319" name="Google Shape;319;p62"/>
          <p:cNvPicPr preferRelativeResize="0"/>
          <p:nvPr/>
        </p:nvPicPr>
        <p:blipFill>
          <a:blip r:embed="rId3">
            <a:alphaModFix/>
          </a:blip>
          <a:stretch>
            <a:fillRect/>
          </a:stretch>
        </p:blipFill>
        <p:spPr>
          <a:xfrm>
            <a:off x="496175" y="386975"/>
            <a:ext cx="1523725" cy="992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63"/>
          <p:cNvSpPr txBox="1"/>
          <p:nvPr>
            <p:ph type="title"/>
          </p:nvPr>
        </p:nvSpPr>
        <p:spPr>
          <a:xfrm>
            <a:off x="2200900" y="581375"/>
            <a:ext cx="6532800" cy="535200"/>
          </a:xfrm>
          <a:prstGeom prst="rect">
            <a:avLst/>
          </a:prstGeom>
        </p:spPr>
        <p:txBody>
          <a:bodyPr anchorCtr="0" anchor="t" bIns="91425" lIns="91425" spcFirstLastPara="1" rIns="91425" wrap="square" tIns="91425">
            <a:noAutofit/>
          </a:bodyPr>
          <a:lstStyle/>
          <a:p>
            <a:pPr indent="0" lvl="0" marL="0" rtl="0" algn="l">
              <a:lnSpc>
                <a:spcPct val="116727"/>
              </a:lnSpc>
              <a:spcBef>
                <a:spcPts val="0"/>
              </a:spcBef>
              <a:spcAft>
                <a:spcPts val="800"/>
              </a:spcAft>
              <a:buClr>
                <a:srgbClr val="000000"/>
              </a:buClr>
              <a:buSzPts val="990"/>
              <a:buFont typeface="Arial"/>
              <a:buNone/>
            </a:pPr>
            <a:r>
              <a:rPr lang="en"/>
              <a:t>Belvedere-Tiburon Shared Services</a:t>
            </a:r>
            <a:endParaRPr/>
          </a:p>
        </p:txBody>
      </p:sp>
      <p:sp>
        <p:nvSpPr>
          <p:cNvPr id="325" name="Google Shape;325;p63"/>
          <p:cNvSpPr txBox="1"/>
          <p:nvPr>
            <p:ph idx="1" type="body"/>
          </p:nvPr>
        </p:nvSpPr>
        <p:spPr>
          <a:xfrm>
            <a:off x="729450" y="1637376"/>
            <a:ext cx="7688700" cy="3016200"/>
          </a:xfrm>
          <a:prstGeom prst="rect">
            <a:avLst/>
          </a:prstGeom>
        </p:spPr>
        <p:txBody>
          <a:bodyPr anchorCtr="0" anchor="t" bIns="91425" lIns="91425" spcFirstLastPara="1" rIns="91425" wrap="square" tIns="91425">
            <a:normAutofit fontScale="92500" lnSpcReduction="20000"/>
          </a:bodyPr>
          <a:lstStyle/>
          <a:p>
            <a:pPr indent="0" lvl="0" marL="0" rtl="0" algn="l">
              <a:lnSpc>
                <a:spcPct val="116727"/>
              </a:lnSpc>
              <a:spcBef>
                <a:spcPts val="0"/>
              </a:spcBef>
              <a:spcAft>
                <a:spcPts val="0"/>
              </a:spcAft>
              <a:buNone/>
            </a:pPr>
            <a:r>
              <a:rPr b="1" lang="en" sz="2400" u="sng">
                <a:solidFill>
                  <a:srgbClr val="000000"/>
                </a:solidFill>
              </a:rPr>
              <a:t>Tiburon Peninsula Traffic Relief JPA</a:t>
            </a:r>
            <a:endParaRPr b="1" sz="1200">
              <a:solidFill>
                <a:srgbClr val="000000"/>
              </a:solidFill>
            </a:endParaRPr>
          </a:p>
          <a:p>
            <a:pPr indent="-346075" lvl="0" marL="457200" marR="0" rtl="0" algn="l">
              <a:lnSpc>
                <a:spcPct val="116727"/>
              </a:lnSpc>
              <a:spcBef>
                <a:spcPts val="1000"/>
              </a:spcBef>
              <a:spcAft>
                <a:spcPts val="0"/>
              </a:spcAft>
              <a:buClr>
                <a:srgbClr val="000000"/>
              </a:buClr>
              <a:buSzPct val="100000"/>
              <a:buChar char="●"/>
            </a:pPr>
            <a:r>
              <a:rPr lang="en" sz="2000">
                <a:solidFill>
                  <a:srgbClr val="000000"/>
                </a:solidFill>
              </a:rPr>
              <a:t>Created in 2016 between Belvedere, Tiburon and RUSD</a:t>
            </a:r>
            <a:endParaRPr sz="2000">
              <a:solidFill>
                <a:srgbClr val="000000"/>
              </a:solidFill>
            </a:endParaRPr>
          </a:p>
          <a:p>
            <a:pPr indent="-346075" lvl="0" marL="457200" marR="0" rtl="0" algn="l">
              <a:lnSpc>
                <a:spcPct val="116727"/>
              </a:lnSpc>
              <a:spcBef>
                <a:spcPts val="0"/>
              </a:spcBef>
              <a:spcAft>
                <a:spcPts val="0"/>
              </a:spcAft>
              <a:buClr>
                <a:srgbClr val="000000"/>
              </a:buClr>
              <a:buSzPct val="100000"/>
              <a:buChar char="●"/>
            </a:pPr>
            <a:r>
              <a:rPr lang="en" sz="2000">
                <a:solidFill>
                  <a:srgbClr val="000000"/>
                </a:solidFill>
              </a:rPr>
              <a:t>Board:  two members from each city plus two from school district</a:t>
            </a:r>
            <a:endParaRPr sz="2000">
              <a:solidFill>
                <a:srgbClr val="000000"/>
              </a:solidFill>
            </a:endParaRPr>
          </a:p>
          <a:p>
            <a:pPr indent="-346075" lvl="0" marL="457200" marR="0" rtl="0" algn="l">
              <a:lnSpc>
                <a:spcPct val="116727"/>
              </a:lnSpc>
              <a:spcBef>
                <a:spcPts val="0"/>
              </a:spcBef>
              <a:spcAft>
                <a:spcPts val="0"/>
              </a:spcAft>
              <a:buClr>
                <a:srgbClr val="000000"/>
              </a:buClr>
              <a:buSzPct val="100000"/>
              <a:buChar char="●"/>
            </a:pPr>
            <a:r>
              <a:rPr lang="en" sz="2000">
                <a:solidFill>
                  <a:srgbClr val="000000"/>
                </a:solidFill>
              </a:rPr>
              <a:t>Provides yellow school bus services to the three schools in the Reed Union School District and the Cove School in the Larkspur-Corte Madera School District</a:t>
            </a:r>
            <a:endParaRPr sz="2000">
              <a:solidFill>
                <a:srgbClr val="000000"/>
              </a:solidFill>
            </a:endParaRPr>
          </a:p>
          <a:p>
            <a:pPr indent="-346075" lvl="0" marL="457200" marR="0" rtl="0" algn="l">
              <a:lnSpc>
                <a:spcPct val="116727"/>
              </a:lnSpc>
              <a:spcBef>
                <a:spcPts val="0"/>
              </a:spcBef>
              <a:spcAft>
                <a:spcPts val="0"/>
              </a:spcAft>
              <a:buClr>
                <a:srgbClr val="000000"/>
              </a:buClr>
              <a:buSzPct val="100000"/>
              <a:buChar char="●"/>
            </a:pPr>
            <a:r>
              <a:rPr lang="en" sz="2000">
                <a:solidFill>
                  <a:srgbClr val="000000"/>
                </a:solidFill>
              </a:rPr>
              <a:t>About 50% of the school district students ride the buses.</a:t>
            </a:r>
            <a:endParaRPr sz="2000">
              <a:solidFill>
                <a:srgbClr val="000000"/>
              </a:solidFill>
            </a:endParaRPr>
          </a:p>
          <a:p>
            <a:pPr indent="-346075" lvl="0" marL="457200" marR="0" rtl="0" algn="l">
              <a:lnSpc>
                <a:spcPct val="116727"/>
              </a:lnSpc>
              <a:spcBef>
                <a:spcPts val="0"/>
              </a:spcBef>
              <a:spcAft>
                <a:spcPts val="0"/>
              </a:spcAft>
              <a:buClr>
                <a:srgbClr val="000000"/>
              </a:buClr>
              <a:buSzPct val="100000"/>
              <a:buChar char="●"/>
            </a:pPr>
            <a:r>
              <a:rPr lang="en" sz="2000">
                <a:solidFill>
                  <a:srgbClr val="000000"/>
                </a:solidFill>
              </a:rPr>
              <a:t>Budget:  approx. $1 million</a:t>
            </a:r>
            <a:endParaRPr sz="2000">
              <a:solidFill>
                <a:srgbClr val="000000"/>
              </a:solidFill>
            </a:endParaRPr>
          </a:p>
          <a:p>
            <a:pPr indent="-346075" lvl="0" marL="457200" marR="0" rtl="0" algn="l">
              <a:lnSpc>
                <a:spcPct val="116727"/>
              </a:lnSpc>
              <a:spcBef>
                <a:spcPts val="0"/>
              </a:spcBef>
              <a:spcAft>
                <a:spcPts val="0"/>
              </a:spcAft>
              <a:buClr>
                <a:srgbClr val="000000"/>
              </a:buClr>
              <a:buSzPct val="100000"/>
              <a:buChar char="●"/>
            </a:pPr>
            <a:r>
              <a:rPr lang="en" sz="2000">
                <a:solidFill>
                  <a:srgbClr val="000000"/>
                </a:solidFill>
              </a:rPr>
              <a:t>Primary funding is from the two cities and Corte Madera</a:t>
            </a:r>
            <a:endParaRPr sz="2000">
              <a:solidFill>
                <a:srgbClr val="000000"/>
              </a:solidFill>
            </a:endParaRPr>
          </a:p>
        </p:txBody>
      </p:sp>
      <p:pic>
        <p:nvPicPr>
          <p:cNvPr id="326" name="Google Shape;326;p63"/>
          <p:cNvPicPr preferRelativeResize="0"/>
          <p:nvPr/>
        </p:nvPicPr>
        <p:blipFill>
          <a:blip r:embed="rId3">
            <a:alphaModFix/>
          </a:blip>
          <a:stretch>
            <a:fillRect/>
          </a:stretch>
        </p:blipFill>
        <p:spPr>
          <a:xfrm>
            <a:off x="486075" y="373125"/>
            <a:ext cx="1259725" cy="132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1" name="Shape 331"/>
        <p:cNvGrpSpPr/>
        <p:nvPr/>
      </p:nvGrpSpPr>
      <p:grpSpPr>
        <a:xfrm>
          <a:off x="0" y="0"/>
          <a:ext cx="0" cy="0"/>
          <a:chOff x="0" y="0"/>
          <a:chExt cx="0" cy="0"/>
        </a:xfrm>
      </p:grpSpPr>
      <p:sp>
        <p:nvSpPr>
          <p:cNvPr id="332" name="Google Shape;332;p64"/>
          <p:cNvSpPr txBox="1"/>
          <p:nvPr/>
        </p:nvSpPr>
        <p:spPr>
          <a:xfrm>
            <a:off x="365100" y="156050"/>
            <a:ext cx="8450700" cy="2677500"/>
          </a:xfrm>
          <a:prstGeom prst="rect">
            <a:avLst/>
          </a:prstGeom>
          <a:noFill/>
          <a:ln>
            <a:noFill/>
          </a:ln>
        </p:spPr>
        <p:txBody>
          <a:bodyPr anchorCtr="1" anchor="b" bIns="34275" lIns="68575" spcFirstLastPara="1" rIns="68575" wrap="square" tIns="34275">
            <a:normAutofit/>
          </a:bodyPr>
          <a:lstStyle/>
          <a:p>
            <a:pPr indent="0" lvl="0" marL="0" marR="0" rtl="0" algn="ctr">
              <a:lnSpc>
                <a:spcPct val="90000"/>
              </a:lnSpc>
              <a:spcBef>
                <a:spcPts val="0"/>
              </a:spcBef>
              <a:spcAft>
                <a:spcPts val="0"/>
              </a:spcAft>
              <a:buNone/>
            </a:pPr>
            <a:r>
              <a:rPr b="1" lang="en" sz="4500">
                <a:solidFill>
                  <a:srgbClr val="007FA3"/>
                </a:solidFill>
                <a:latin typeface="Calibri"/>
                <a:ea typeface="Calibri"/>
                <a:cs typeface="Calibri"/>
                <a:sym typeface="Calibri"/>
              </a:rPr>
              <a:t>Marin General Services Authority</a:t>
            </a:r>
            <a:br>
              <a:rPr b="0" i="0" lang="en" sz="1400" u="none" cap="none" strike="noStrike"/>
            </a:br>
            <a:r>
              <a:rPr b="1" i="0" lang="en" sz="3300" u="none" cap="none" strike="noStrike">
                <a:solidFill>
                  <a:srgbClr val="007FA3"/>
                </a:solidFill>
                <a:latin typeface="Calibri"/>
                <a:ea typeface="Calibri"/>
                <a:cs typeface="Calibri"/>
                <a:sym typeface="Calibri"/>
              </a:rPr>
              <a:t> </a:t>
            </a:r>
            <a:r>
              <a:rPr b="1" lang="en" sz="3300">
                <a:solidFill>
                  <a:srgbClr val="84BD00"/>
                </a:solidFill>
                <a:latin typeface="Calibri"/>
                <a:ea typeface="Calibri"/>
                <a:cs typeface="Calibri"/>
                <a:sym typeface="Calibri"/>
              </a:rPr>
              <a:t>Michael Frank, Executive Officer</a:t>
            </a:r>
            <a:endParaRPr b="0" i="0" sz="3300" u="none" cap="none" strike="noStrike">
              <a:latin typeface="Arial"/>
              <a:ea typeface="Arial"/>
              <a:cs typeface="Arial"/>
              <a:sym typeface="Arial"/>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7" name="Shape 337"/>
        <p:cNvGrpSpPr/>
        <p:nvPr/>
      </p:nvGrpSpPr>
      <p:grpSpPr>
        <a:xfrm>
          <a:off x="0" y="0"/>
          <a:ext cx="0" cy="0"/>
          <a:chOff x="0" y="0"/>
          <a:chExt cx="0" cy="0"/>
        </a:xfrm>
      </p:grpSpPr>
      <p:sp>
        <p:nvSpPr>
          <p:cNvPr id="338" name="Google Shape;338;p65"/>
          <p:cNvSpPr txBox="1"/>
          <p:nvPr/>
        </p:nvSpPr>
        <p:spPr>
          <a:xfrm>
            <a:off x="628560" y="273780"/>
            <a:ext cx="7886700" cy="57834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None/>
            </a:pPr>
            <a:r>
              <a:rPr b="1" i="0" lang="en" sz="3600" u="none" cap="none" strike="noStrike">
                <a:solidFill>
                  <a:srgbClr val="007FA3"/>
                </a:solidFill>
                <a:latin typeface="Calibri"/>
                <a:ea typeface="Calibri"/>
                <a:cs typeface="Calibri"/>
                <a:sym typeface="Calibri"/>
              </a:rPr>
              <a:t>History</a:t>
            </a:r>
            <a:endParaRPr b="0" i="0" sz="3600" u="none" cap="none" strike="noStrike">
              <a:latin typeface="Arial"/>
              <a:ea typeface="Arial"/>
              <a:cs typeface="Arial"/>
              <a:sym typeface="Arial"/>
            </a:endParaRPr>
          </a:p>
        </p:txBody>
      </p:sp>
      <p:pic>
        <p:nvPicPr>
          <p:cNvPr id="339" name="Google Shape;339;p65"/>
          <p:cNvPicPr preferRelativeResize="0"/>
          <p:nvPr/>
        </p:nvPicPr>
        <p:blipFill>
          <a:blip r:embed="rId3">
            <a:alphaModFix/>
          </a:blip>
          <a:stretch>
            <a:fillRect/>
          </a:stretch>
        </p:blipFill>
        <p:spPr>
          <a:xfrm>
            <a:off x="628550" y="835750"/>
            <a:ext cx="8085575" cy="3455075"/>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4" name="Shape 344"/>
        <p:cNvGrpSpPr/>
        <p:nvPr/>
      </p:nvGrpSpPr>
      <p:grpSpPr>
        <a:xfrm>
          <a:off x="0" y="0"/>
          <a:ext cx="0" cy="0"/>
          <a:chOff x="0" y="0"/>
          <a:chExt cx="0" cy="0"/>
        </a:xfrm>
      </p:grpSpPr>
      <p:sp>
        <p:nvSpPr>
          <p:cNvPr id="345" name="Google Shape;345;p66"/>
          <p:cNvSpPr txBox="1"/>
          <p:nvPr/>
        </p:nvSpPr>
        <p:spPr>
          <a:xfrm>
            <a:off x="628560" y="273780"/>
            <a:ext cx="7886700" cy="57834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None/>
            </a:pPr>
            <a:r>
              <a:rPr b="1" i="0" lang="en" sz="3600" u="none" cap="none" strike="noStrike">
                <a:solidFill>
                  <a:srgbClr val="007FA3"/>
                </a:solidFill>
                <a:latin typeface="Calibri"/>
                <a:ea typeface="Calibri"/>
                <a:cs typeface="Calibri"/>
                <a:sym typeface="Calibri"/>
              </a:rPr>
              <a:t>Mission Statement</a:t>
            </a:r>
            <a:endParaRPr b="0" i="0" sz="3600" u="none" cap="none" strike="noStrike">
              <a:latin typeface="Arial"/>
              <a:ea typeface="Arial"/>
              <a:cs typeface="Arial"/>
              <a:sym typeface="Arial"/>
            </a:endParaRPr>
          </a:p>
        </p:txBody>
      </p:sp>
      <p:sp>
        <p:nvSpPr>
          <p:cNvPr id="346" name="Google Shape;346;p66"/>
          <p:cNvSpPr txBox="1"/>
          <p:nvPr/>
        </p:nvSpPr>
        <p:spPr>
          <a:xfrm>
            <a:off x="628560" y="887490"/>
            <a:ext cx="7886700" cy="35046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None/>
            </a:pPr>
            <a:r>
              <a:rPr b="0" i="1" lang="en" sz="2400" u="none" cap="none" strike="noStrike">
                <a:solidFill>
                  <a:srgbClr val="84BD00"/>
                </a:solidFill>
                <a:latin typeface="Calibri"/>
                <a:ea typeface="Calibri"/>
                <a:cs typeface="Calibri"/>
                <a:sym typeface="Calibri"/>
              </a:rPr>
              <a:t>The Marin General Services Authority provides the administration of a variety of programs and services where the policy issues are generally established, in arenas that are more cost effective to provide collectively or are significantly enhanced through partnering for the benefit of the greater Marin community.</a:t>
            </a:r>
            <a:endParaRPr b="0" i="0" sz="2400" u="none" cap="none" strike="noStrike">
              <a:latin typeface="Arial"/>
              <a:ea typeface="Arial"/>
              <a:cs typeface="Arial"/>
              <a:sym typeface="Aria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0" name="Shape 350"/>
        <p:cNvGrpSpPr/>
        <p:nvPr/>
      </p:nvGrpSpPr>
      <p:grpSpPr>
        <a:xfrm>
          <a:off x="0" y="0"/>
          <a:ext cx="0" cy="0"/>
          <a:chOff x="0" y="0"/>
          <a:chExt cx="0" cy="0"/>
        </a:xfrm>
      </p:grpSpPr>
      <p:sp>
        <p:nvSpPr>
          <p:cNvPr id="351" name="Google Shape;351;p67"/>
          <p:cNvSpPr txBox="1"/>
          <p:nvPr/>
        </p:nvSpPr>
        <p:spPr>
          <a:xfrm>
            <a:off x="628560" y="273780"/>
            <a:ext cx="7886700" cy="57834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None/>
            </a:pPr>
            <a:r>
              <a:rPr b="1" i="0" lang="en" sz="3600" u="none" cap="none" strike="noStrike">
                <a:solidFill>
                  <a:srgbClr val="007FA3"/>
                </a:solidFill>
                <a:latin typeface="Calibri"/>
                <a:ea typeface="Calibri"/>
                <a:cs typeface="Calibri"/>
                <a:sym typeface="Calibri"/>
              </a:rPr>
              <a:t>MGSA Basics</a:t>
            </a:r>
            <a:endParaRPr b="0" i="0" sz="3600" u="none" cap="none" strike="noStrike">
              <a:latin typeface="Arial"/>
              <a:ea typeface="Arial"/>
              <a:cs typeface="Arial"/>
              <a:sym typeface="Arial"/>
            </a:endParaRPr>
          </a:p>
        </p:txBody>
      </p:sp>
      <p:pic>
        <p:nvPicPr>
          <p:cNvPr id="352" name="Google Shape;352;p67"/>
          <p:cNvPicPr preferRelativeResize="0"/>
          <p:nvPr/>
        </p:nvPicPr>
        <p:blipFill rotWithShape="1">
          <a:blip r:embed="rId3">
            <a:alphaModFix/>
          </a:blip>
          <a:srcRect b="6568" l="0" r="0" t="0"/>
          <a:stretch/>
        </p:blipFill>
        <p:spPr>
          <a:xfrm>
            <a:off x="628550" y="775925"/>
            <a:ext cx="8363051" cy="3512375"/>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7" name="Shape 357"/>
        <p:cNvGrpSpPr/>
        <p:nvPr/>
      </p:nvGrpSpPr>
      <p:grpSpPr>
        <a:xfrm>
          <a:off x="0" y="0"/>
          <a:ext cx="0" cy="0"/>
          <a:chOff x="0" y="0"/>
          <a:chExt cx="0" cy="0"/>
        </a:xfrm>
      </p:grpSpPr>
      <p:sp>
        <p:nvSpPr>
          <p:cNvPr id="358" name="Google Shape;358;p68"/>
          <p:cNvSpPr txBox="1"/>
          <p:nvPr/>
        </p:nvSpPr>
        <p:spPr>
          <a:xfrm>
            <a:off x="628560" y="273780"/>
            <a:ext cx="7886700" cy="57834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None/>
            </a:pPr>
            <a:r>
              <a:rPr b="1" i="0" lang="en" sz="3600" u="none" cap="none" strike="noStrike">
                <a:solidFill>
                  <a:srgbClr val="007FA3"/>
                </a:solidFill>
                <a:latin typeface="Calibri"/>
                <a:ea typeface="Calibri"/>
                <a:cs typeface="Calibri"/>
                <a:sym typeface="Calibri"/>
              </a:rPr>
              <a:t>Programs</a:t>
            </a:r>
            <a:endParaRPr b="0" i="0" sz="3600" u="none" cap="none" strike="noStrike">
              <a:latin typeface="Arial"/>
              <a:ea typeface="Arial"/>
              <a:cs typeface="Arial"/>
              <a:sym typeface="Arial"/>
            </a:endParaRPr>
          </a:p>
        </p:txBody>
      </p:sp>
      <p:pic>
        <p:nvPicPr>
          <p:cNvPr id="359" name="Google Shape;359;p68"/>
          <p:cNvPicPr preferRelativeResize="0"/>
          <p:nvPr/>
        </p:nvPicPr>
        <p:blipFill rotWithShape="1">
          <a:blip r:embed="rId3">
            <a:alphaModFix/>
          </a:blip>
          <a:srcRect b="4237" l="0" r="0" t="2015"/>
          <a:stretch/>
        </p:blipFill>
        <p:spPr>
          <a:xfrm>
            <a:off x="628550" y="852125"/>
            <a:ext cx="8439075" cy="3534376"/>
          </a:xfrm>
          <a:prstGeom prst="rect">
            <a:avLst/>
          </a:prstGeom>
          <a:noFill/>
          <a:ln>
            <a:noFill/>
          </a:ln>
        </p:spPr>
      </p:pic>
      <p:sp>
        <p:nvSpPr>
          <p:cNvPr id="360" name="Google Shape;360;p68"/>
          <p:cNvSpPr txBox="1"/>
          <p:nvPr/>
        </p:nvSpPr>
        <p:spPr>
          <a:xfrm>
            <a:off x="4864300" y="2652250"/>
            <a:ext cx="4134000" cy="1930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3300">
                <a:solidFill>
                  <a:schemeClr val="accent6"/>
                </a:solidFill>
                <a:latin typeface="Calibri"/>
                <a:ea typeface="Calibri"/>
                <a:cs typeface="Calibri"/>
                <a:sym typeface="Calibri"/>
              </a:rPr>
              <a:t>Program Information at </a:t>
            </a:r>
            <a:r>
              <a:rPr lang="en" sz="3000" u="sng">
                <a:solidFill>
                  <a:schemeClr val="accent6"/>
                </a:solidFill>
                <a:latin typeface="Calibri"/>
                <a:ea typeface="Calibri"/>
                <a:cs typeface="Calibri"/>
                <a:sym typeface="Calibri"/>
              </a:rPr>
              <a:t>maringeneralservicesauthority.com/programs/</a:t>
            </a:r>
            <a:endParaRPr>
              <a:solidFill>
                <a:schemeClr val="accent6"/>
              </a:solidFill>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5" name="Shape 365"/>
        <p:cNvGrpSpPr/>
        <p:nvPr/>
      </p:nvGrpSpPr>
      <p:grpSpPr>
        <a:xfrm>
          <a:off x="0" y="0"/>
          <a:ext cx="0" cy="0"/>
          <a:chOff x="0" y="0"/>
          <a:chExt cx="0" cy="0"/>
        </a:xfrm>
      </p:grpSpPr>
      <p:pic>
        <p:nvPicPr>
          <p:cNvPr id="366" name="Google Shape;366;p69"/>
          <p:cNvPicPr preferRelativeResize="0"/>
          <p:nvPr/>
        </p:nvPicPr>
        <p:blipFill>
          <a:blip r:embed="rId3">
            <a:alphaModFix/>
          </a:blip>
          <a:stretch>
            <a:fillRect/>
          </a:stretch>
        </p:blipFill>
        <p:spPr>
          <a:xfrm>
            <a:off x="163675" y="152400"/>
            <a:ext cx="8972075" cy="4838701"/>
          </a:xfrm>
          <a:prstGeom prst="rect">
            <a:avLst/>
          </a:prstGeom>
          <a:noFill/>
          <a:ln>
            <a:noFill/>
          </a:ln>
        </p:spPr>
      </p:pic>
      <p:pic>
        <p:nvPicPr>
          <p:cNvPr id="367" name="Google Shape;367;p69"/>
          <p:cNvPicPr preferRelativeResize="0"/>
          <p:nvPr/>
        </p:nvPicPr>
        <p:blipFill>
          <a:blip r:embed="rId4">
            <a:alphaModFix/>
          </a:blip>
          <a:stretch>
            <a:fillRect/>
          </a:stretch>
        </p:blipFill>
        <p:spPr>
          <a:xfrm>
            <a:off x="95250" y="4310175"/>
            <a:ext cx="2316225" cy="766650"/>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70"/>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Panel 2: How to Implement a Shared Services Model</a:t>
            </a:r>
            <a:endParaRPr/>
          </a:p>
        </p:txBody>
      </p:sp>
      <p:sp>
        <p:nvSpPr>
          <p:cNvPr id="373" name="Google Shape;373;p70"/>
          <p:cNvSpPr/>
          <p:nvPr/>
        </p:nvSpPr>
        <p:spPr>
          <a:xfrm>
            <a:off x="3426750"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Murray Park Sewer </a:t>
            </a:r>
            <a:r>
              <a:rPr b="1" lang="en" sz="2000">
                <a:solidFill>
                  <a:schemeClr val="accent1"/>
                </a:solidFill>
                <a:latin typeface="Lato"/>
                <a:ea typeface="Lato"/>
                <a:cs typeface="Lato"/>
                <a:sym typeface="Lato"/>
              </a:rPr>
              <a:t>Maintenance</a:t>
            </a:r>
            <a:r>
              <a:rPr b="1" lang="en" sz="2000">
                <a:solidFill>
                  <a:schemeClr val="accent1"/>
                </a:solidFill>
                <a:latin typeface="Lato"/>
                <a:ea typeface="Lato"/>
                <a:cs typeface="Lato"/>
                <a:sym typeface="Lato"/>
              </a:rPr>
              <a:t> District</a:t>
            </a:r>
            <a:endParaRPr b="1" sz="2000">
              <a:solidFill>
                <a:schemeClr val="accent1"/>
              </a:solidFill>
              <a:latin typeface="Lato"/>
              <a:ea typeface="Lato"/>
              <a:cs typeface="Lato"/>
              <a:sym typeface="Lato"/>
            </a:endParaRPr>
          </a:p>
          <a:p>
            <a:pPr indent="0" lvl="0" marL="0" rtl="0" algn="ctr">
              <a:lnSpc>
                <a:spcPct val="115000"/>
              </a:lnSpc>
              <a:spcBef>
                <a:spcPts val="1200"/>
              </a:spcBef>
              <a:spcAft>
                <a:spcPts val="0"/>
              </a:spcAft>
              <a:buNone/>
            </a:pPr>
            <a:r>
              <a:rPr lang="en" sz="1300">
                <a:solidFill>
                  <a:schemeClr val="accent1"/>
                </a:solidFill>
                <a:latin typeface="Lato"/>
                <a:ea typeface="Lato"/>
                <a:cs typeface="Lato"/>
                <a:sym typeface="Lato"/>
              </a:rPr>
              <a:t>Betsy Swenerton, County of Marin</a:t>
            </a:r>
            <a:endParaRPr sz="1300">
              <a:solidFill>
                <a:schemeClr val="accent1"/>
              </a:solidFill>
              <a:latin typeface="Lato"/>
              <a:ea typeface="Lato"/>
              <a:cs typeface="Lato"/>
              <a:sym typeface="Lato"/>
            </a:endParaRPr>
          </a:p>
          <a:p>
            <a:pPr indent="0" lvl="0" marL="0" rtl="0" algn="ctr">
              <a:lnSpc>
                <a:spcPct val="115000"/>
              </a:lnSpc>
              <a:spcBef>
                <a:spcPts val="1200"/>
              </a:spcBef>
              <a:spcAft>
                <a:spcPts val="1200"/>
              </a:spcAft>
              <a:buNone/>
            </a:pPr>
            <a:r>
              <a:rPr lang="en" sz="1300">
                <a:solidFill>
                  <a:schemeClr val="accent1"/>
                </a:solidFill>
                <a:latin typeface="Lato"/>
                <a:ea typeface="Lato"/>
                <a:cs typeface="Lato"/>
                <a:sym typeface="Lato"/>
              </a:rPr>
              <a:t>Former MPSMD staff</a:t>
            </a:r>
            <a:endParaRPr sz="1300">
              <a:solidFill>
                <a:schemeClr val="accent1"/>
              </a:solidFill>
              <a:latin typeface="Lato"/>
              <a:ea typeface="Lato"/>
              <a:cs typeface="Lato"/>
              <a:sym typeface="Lato"/>
            </a:endParaRPr>
          </a:p>
        </p:txBody>
      </p:sp>
      <p:sp>
        <p:nvSpPr>
          <p:cNvPr id="374" name="Google Shape;374;p70"/>
          <p:cNvSpPr/>
          <p:nvPr/>
        </p:nvSpPr>
        <p:spPr>
          <a:xfrm>
            <a:off x="6292350"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Central Marin Police Authority</a:t>
            </a:r>
            <a:endParaRPr b="1" sz="2000">
              <a:solidFill>
                <a:schemeClr val="accent1"/>
              </a:solidFill>
              <a:latin typeface="Lato"/>
              <a:ea typeface="Lato"/>
              <a:cs typeface="Lato"/>
              <a:sym typeface="Lato"/>
            </a:endParaRPr>
          </a:p>
          <a:p>
            <a:pPr indent="0" lvl="0" marL="0" rtl="0" algn="ctr">
              <a:lnSpc>
                <a:spcPct val="115000"/>
              </a:lnSpc>
              <a:spcBef>
                <a:spcPts val="1200"/>
              </a:spcBef>
              <a:spcAft>
                <a:spcPts val="0"/>
              </a:spcAft>
              <a:buNone/>
            </a:pPr>
            <a:r>
              <a:rPr lang="en" sz="1300">
                <a:solidFill>
                  <a:schemeClr val="accent1"/>
                </a:solidFill>
                <a:latin typeface="Lato"/>
                <a:ea typeface="Lato"/>
                <a:cs typeface="Lato"/>
                <a:sym typeface="Lato"/>
              </a:rPr>
              <a:t>Mike Norton, CMPA Chief</a:t>
            </a:r>
            <a:endParaRPr sz="1300">
              <a:solidFill>
                <a:schemeClr val="accent1"/>
              </a:solidFill>
              <a:latin typeface="Lato"/>
              <a:ea typeface="Lato"/>
              <a:cs typeface="Lato"/>
              <a:sym typeface="Lato"/>
            </a:endParaRPr>
          </a:p>
          <a:p>
            <a:pPr indent="0" lvl="0" marL="0" rtl="0" algn="ctr">
              <a:lnSpc>
                <a:spcPct val="115000"/>
              </a:lnSpc>
              <a:spcBef>
                <a:spcPts val="1200"/>
              </a:spcBef>
              <a:spcAft>
                <a:spcPts val="1200"/>
              </a:spcAft>
              <a:buNone/>
            </a:pPr>
            <a:r>
              <a:rPr lang="en" sz="1300">
                <a:solidFill>
                  <a:schemeClr val="accent1"/>
                </a:solidFill>
                <a:latin typeface="Lato"/>
                <a:ea typeface="Lato"/>
                <a:cs typeface="Lato"/>
                <a:sym typeface="Lato"/>
              </a:rPr>
              <a:t>former president, Corte Madera Police Officers Association</a:t>
            </a:r>
            <a:endParaRPr b="1" sz="2000">
              <a:solidFill>
                <a:schemeClr val="accent1"/>
              </a:solidFill>
              <a:latin typeface="Lato"/>
              <a:ea typeface="Lato"/>
              <a:cs typeface="Lato"/>
              <a:sym typeface="Lato"/>
            </a:endParaRPr>
          </a:p>
        </p:txBody>
      </p:sp>
      <p:sp>
        <p:nvSpPr>
          <p:cNvPr id="375" name="Google Shape;375;p70"/>
          <p:cNvSpPr/>
          <p:nvPr/>
        </p:nvSpPr>
        <p:spPr>
          <a:xfrm>
            <a:off x="561138" y="1596250"/>
            <a:ext cx="2325000" cy="300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accent1"/>
                </a:solidFill>
                <a:latin typeface="Lato"/>
                <a:ea typeface="Lato"/>
                <a:cs typeface="Lato"/>
                <a:sym typeface="Lato"/>
              </a:rPr>
              <a:t>Southern</a:t>
            </a:r>
            <a:r>
              <a:rPr b="1" lang="en" sz="2000">
                <a:solidFill>
                  <a:schemeClr val="accent1"/>
                </a:solidFill>
                <a:latin typeface="Lato"/>
                <a:ea typeface="Lato"/>
                <a:cs typeface="Lato"/>
                <a:sym typeface="Lato"/>
              </a:rPr>
              <a:t> Marin Fire Protection District</a:t>
            </a:r>
            <a:endParaRPr b="1" sz="2000">
              <a:solidFill>
                <a:schemeClr val="accent1"/>
              </a:solidFill>
              <a:latin typeface="Lato"/>
              <a:ea typeface="Lato"/>
              <a:cs typeface="Lato"/>
              <a:sym typeface="Lato"/>
            </a:endParaRPr>
          </a:p>
          <a:p>
            <a:pPr indent="0" lvl="0" marL="0" rtl="0" algn="ctr">
              <a:lnSpc>
                <a:spcPct val="115000"/>
              </a:lnSpc>
              <a:spcBef>
                <a:spcPts val="1200"/>
              </a:spcBef>
              <a:spcAft>
                <a:spcPts val="0"/>
              </a:spcAft>
              <a:buNone/>
            </a:pPr>
            <a:r>
              <a:rPr lang="en" sz="1300">
                <a:solidFill>
                  <a:schemeClr val="accent1"/>
                </a:solidFill>
                <a:latin typeface="Lato"/>
                <a:ea typeface="Lato"/>
                <a:cs typeface="Lato"/>
                <a:sym typeface="Lato"/>
              </a:rPr>
              <a:t>Cathryn Hilliard </a:t>
            </a:r>
            <a:endParaRPr sz="1300">
              <a:solidFill>
                <a:schemeClr val="accent1"/>
              </a:solidFill>
              <a:latin typeface="Lato"/>
              <a:ea typeface="Lato"/>
              <a:cs typeface="Lato"/>
              <a:sym typeface="Lato"/>
            </a:endParaRPr>
          </a:p>
          <a:p>
            <a:pPr indent="0" lvl="0" marL="0" rtl="0" algn="ctr">
              <a:lnSpc>
                <a:spcPct val="115000"/>
              </a:lnSpc>
              <a:spcBef>
                <a:spcPts val="1200"/>
              </a:spcBef>
              <a:spcAft>
                <a:spcPts val="1200"/>
              </a:spcAft>
              <a:buNone/>
            </a:pPr>
            <a:r>
              <a:rPr lang="en" sz="1300">
                <a:solidFill>
                  <a:schemeClr val="accent1"/>
                </a:solidFill>
                <a:latin typeface="Lato"/>
                <a:ea typeface="Lato"/>
                <a:cs typeface="Lato"/>
                <a:sym typeface="Lato"/>
              </a:rPr>
              <a:t>Board President,  SMFD</a:t>
            </a:r>
            <a:endParaRPr b="1" sz="2000">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3"/>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Participate</a:t>
            </a:r>
            <a:endParaRPr/>
          </a:p>
        </p:txBody>
      </p:sp>
      <p:sp>
        <p:nvSpPr>
          <p:cNvPr id="260" name="Google Shape;260;p53"/>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Use chat window for questions during each panel.</a:t>
            </a:r>
            <a:endParaRPr sz="2500"/>
          </a:p>
          <a:p>
            <a:pPr indent="-387350" lvl="0" marL="457200" rtl="0" algn="l">
              <a:spcBef>
                <a:spcPts val="0"/>
              </a:spcBef>
              <a:spcAft>
                <a:spcPts val="0"/>
              </a:spcAft>
              <a:buSzPts val="2500"/>
              <a:buChar char="●"/>
            </a:pPr>
            <a:r>
              <a:rPr lang="en" sz="2500"/>
              <a:t>If you have technical difficulties send an email to “</a:t>
            </a:r>
            <a:r>
              <a:rPr lang="en" sz="2500" u="sng">
                <a:solidFill>
                  <a:schemeClr val="hlink"/>
                </a:solidFill>
                <a:hlinkClick r:id="rId3"/>
              </a:rPr>
              <a:t>staff@marinlafco.org</a:t>
            </a:r>
            <a:r>
              <a:rPr lang="en" sz="2500"/>
              <a:t>” and we can help you out. </a:t>
            </a:r>
            <a:endParaRPr sz="2500"/>
          </a:p>
          <a:p>
            <a:pPr indent="-387350" lvl="0" marL="457200" rtl="0" algn="l">
              <a:spcBef>
                <a:spcPts val="0"/>
              </a:spcBef>
              <a:spcAft>
                <a:spcPts val="0"/>
              </a:spcAft>
              <a:buSzPts val="2500"/>
              <a:buChar char="●"/>
            </a:pPr>
            <a:r>
              <a:rPr lang="en" sz="2500"/>
              <a:t>We will take a break between panels to stretch &amp; go to the restroom. </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71"/>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Types of Shared Service Arrangements</a:t>
            </a:r>
            <a:endParaRPr/>
          </a:p>
          <a:p>
            <a:pPr indent="0" lvl="0" marL="0" rtl="0" algn="l">
              <a:spcBef>
                <a:spcPts val="0"/>
              </a:spcBef>
              <a:spcAft>
                <a:spcPts val="0"/>
              </a:spcAft>
              <a:buNone/>
            </a:pPr>
            <a:r>
              <a:t/>
            </a:r>
            <a:endParaRPr/>
          </a:p>
        </p:txBody>
      </p:sp>
      <p:grpSp>
        <p:nvGrpSpPr>
          <p:cNvPr id="381" name="Google Shape;381;p71"/>
          <p:cNvGrpSpPr/>
          <p:nvPr/>
        </p:nvGrpSpPr>
        <p:grpSpPr>
          <a:xfrm>
            <a:off x="0" y="1342389"/>
            <a:ext cx="2726700" cy="3482836"/>
            <a:chOff x="0" y="1189989"/>
            <a:chExt cx="2726700" cy="3482836"/>
          </a:xfrm>
        </p:grpSpPr>
        <p:sp>
          <p:nvSpPr>
            <p:cNvPr id="382" name="Google Shape;382;p71"/>
            <p:cNvSpPr/>
            <p:nvPr/>
          </p:nvSpPr>
          <p:spPr>
            <a:xfrm>
              <a:off x="0" y="1189989"/>
              <a:ext cx="2726700" cy="669000"/>
            </a:xfrm>
            <a:prstGeom prst="homePlate">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Informal Agreement</a:t>
              </a:r>
              <a:endParaRPr>
                <a:solidFill>
                  <a:srgbClr val="FFFFFF"/>
                </a:solidFill>
                <a:latin typeface="Roboto"/>
                <a:ea typeface="Roboto"/>
                <a:cs typeface="Roboto"/>
                <a:sym typeface="Roboto"/>
              </a:endParaRPr>
            </a:p>
          </p:txBody>
        </p:sp>
        <p:sp>
          <p:nvSpPr>
            <p:cNvPr id="383" name="Google Shape;383;p71"/>
            <p:cNvSpPr txBox="1"/>
            <p:nvPr/>
          </p:nvSpPr>
          <p:spPr>
            <a:xfrm>
              <a:off x="410850" y="2057125"/>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Two or more agencies work together to get </a:t>
              </a:r>
              <a:r>
                <a:rPr lang="en" sz="1200">
                  <a:latin typeface="Roboto"/>
                  <a:ea typeface="Roboto"/>
                  <a:cs typeface="Roboto"/>
                  <a:sym typeface="Roboto"/>
                </a:rPr>
                <a:t>similar</a:t>
              </a:r>
              <a:r>
                <a:rPr lang="en" sz="1200">
                  <a:latin typeface="Roboto"/>
                  <a:ea typeface="Roboto"/>
                  <a:cs typeface="Roboto"/>
                  <a:sym typeface="Roboto"/>
                </a:rPr>
                <a:t> services at a better cost than if they would alone. Legal agreements tend not to be used.</a:t>
              </a:r>
              <a:endParaRPr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384" name="Google Shape;384;p71"/>
          <p:cNvGrpSpPr/>
          <p:nvPr/>
        </p:nvGrpSpPr>
        <p:grpSpPr>
          <a:xfrm>
            <a:off x="2263425" y="1342175"/>
            <a:ext cx="2541300" cy="3494725"/>
            <a:chOff x="2263425" y="1342175"/>
            <a:chExt cx="2541300" cy="3494725"/>
          </a:xfrm>
        </p:grpSpPr>
        <p:sp>
          <p:nvSpPr>
            <p:cNvPr id="385" name="Google Shape;385;p71"/>
            <p:cNvSpPr/>
            <p:nvPr/>
          </p:nvSpPr>
          <p:spPr>
            <a:xfrm>
              <a:off x="2263425" y="1342175"/>
              <a:ext cx="2541300" cy="669000"/>
            </a:xfrm>
            <a:prstGeom prst="chevron">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Memorandum of Understanding (MOU)</a:t>
              </a:r>
              <a:endParaRPr>
                <a:solidFill>
                  <a:srgbClr val="FFFFFF"/>
                </a:solidFill>
                <a:latin typeface="Roboto"/>
                <a:ea typeface="Roboto"/>
                <a:cs typeface="Roboto"/>
                <a:sym typeface="Roboto"/>
              </a:endParaRPr>
            </a:p>
          </p:txBody>
        </p:sp>
        <p:sp>
          <p:nvSpPr>
            <p:cNvPr id="386" name="Google Shape;386;p71"/>
            <p:cNvSpPr txBox="1"/>
            <p:nvPr/>
          </p:nvSpPr>
          <p:spPr>
            <a:xfrm>
              <a:off x="2512202" y="2221200"/>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MOUs occur when two or more agencies agree to work together on a given item or area of interest with a legal agreement in place. Each member of the MOU </a:t>
              </a:r>
              <a:r>
                <a:rPr lang="en" sz="1200">
                  <a:latin typeface="Roboto"/>
                  <a:ea typeface="Roboto"/>
                  <a:cs typeface="Roboto"/>
                  <a:sym typeface="Roboto"/>
                </a:rPr>
                <a:t>maintains</a:t>
              </a:r>
              <a:r>
                <a:rPr lang="en" sz="1200">
                  <a:latin typeface="Roboto"/>
                  <a:ea typeface="Roboto"/>
                  <a:cs typeface="Roboto"/>
                  <a:sym typeface="Roboto"/>
                </a:rPr>
                <a:t> its own </a:t>
              </a:r>
              <a:r>
                <a:rPr lang="en" sz="1200">
                  <a:latin typeface="Roboto"/>
                  <a:ea typeface="Roboto"/>
                  <a:cs typeface="Roboto"/>
                  <a:sym typeface="Roboto"/>
                </a:rPr>
                <a:t>independence</a:t>
              </a:r>
              <a:r>
                <a:rPr lang="en" sz="1200">
                  <a:latin typeface="Roboto"/>
                  <a:ea typeface="Roboto"/>
                  <a:cs typeface="Roboto"/>
                  <a:sym typeface="Roboto"/>
                </a:rPr>
                <a:t>. </a:t>
              </a:r>
              <a:endParaRPr sz="1200">
                <a:latin typeface="Roboto"/>
                <a:ea typeface="Roboto"/>
                <a:cs typeface="Roboto"/>
                <a:sym typeface="Roboto"/>
              </a:endParaRPr>
            </a:p>
          </p:txBody>
        </p:sp>
      </p:grpSp>
      <p:grpSp>
        <p:nvGrpSpPr>
          <p:cNvPr id="387" name="Google Shape;387;p71"/>
          <p:cNvGrpSpPr/>
          <p:nvPr/>
        </p:nvGrpSpPr>
        <p:grpSpPr>
          <a:xfrm>
            <a:off x="4329974" y="1342175"/>
            <a:ext cx="2541300" cy="3483050"/>
            <a:chOff x="4329974" y="1189775"/>
            <a:chExt cx="2541300" cy="3483050"/>
          </a:xfrm>
        </p:grpSpPr>
        <p:sp>
          <p:nvSpPr>
            <p:cNvPr id="388" name="Google Shape;388;p71"/>
            <p:cNvSpPr/>
            <p:nvPr/>
          </p:nvSpPr>
          <p:spPr>
            <a:xfrm>
              <a:off x="4329974" y="1189775"/>
              <a:ext cx="2541300" cy="669000"/>
            </a:xfrm>
            <a:prstGeom prst="chevron">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Joint Powers Agreements (JPA)</a:t>
              </a:r>
              <a:endParaRPr>
                <a:solidFill>
                  <a:srgbClr val="FFFFFF"/>
                </a:solidFill>
                <a:latin typeface="Roboto"/>
                <a:ea typeface="Roboto"/>
                <a:cs typeface="Roboto"/>
                <a:sym typeface="Roboto"/>
              </a:endParaRPr>
            </a:p>
          </p:txBody>
        </p:sp>
        <p:sp>
          <p:nvSpPr>
            <p:cNvPr id="389" name="Google Shape;389;p71"/>
            <p:cNvSpPr txBox="1"/>
            <p:nvPr/>
          </p:nvSpPr>
          <p:spPr>
            <a:xfrm>
              <a:off x="4613550" y="2057125"/>
              <a:ext cx="20088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JPAs are formal agreements</a:t>
              </a:r>
              <a:r>
                <a:rPr lang="en" sz="1200">
                  <a:latin typeface="Roboto"/>
                  <a:ea typeface="Roboto"/>
                  <a:cs typeface="Roboto"/>
                  <a:sym typeface="Roboto"/>
                </a:rPr>
                <a:t> between multiple agencies where, normally, each agency hands over control of a given item to the JPA to run on behalf of all member agencies.  Normally each member agency appoints a member to the JPA Board.</a:t>
              </a:r>
              <a:r>
                <a:rPr lang="en" sz="1200">
                  <a:latin typeface="Roboto"/>
                  <a:ea typeface="Roboto"/>
                  <a:cs typeface="Roboto"/>
                  <a:sym typeface="Roboto"/>
                </a:rPr>
                <a:t> </a:t>
              </a:r>
              <a:endParaRPr sz="1200">
                <a:latin typeface="Roboto"/>
                <a:ea typeface="Roboto"/>
                <a:cs typeface="Roboto"/>
                <a:sym typeface="Roboto"/>
              </a:endParaRPr>
            </a:p>
          </p:txBody>
        </p:sp>
      </p:grpSp>
      <p:grpSp>
        <p:nvGrpSpPr>
          <p:cNvPr id="390" name="Google Shape;390;p71"/>
          <p:cNvGrpSpPr/>
          <p:nvPr/>
        </p:nvGrpSpPr>
        <p:grpSpPr>
          <a:xfrm>
            <a:off x="6396739" y="1342175"/>
            <a:ext cx="2541300" cy="3483050"/>
            <a:chOff x="6396739" y="1189775"/>
            <a:chExt cx="2541300" cy="3483050"/>
          </a:xfrm>
        </p:grpSpPr>
        <p:sp>
          <p:nvSpPr>
            <p:cNvPr id="391" name="Google Shape;391;p71"/>
            <p:cNvSpPr/>
            <p:nvPr/>
          </p:nvSpPr>
          <p:spPr>
            <a:xfrm>
              <a:off x="6396739" y="1189775"/>
              <a:ext cx="2541300" cy="669000"/>
            </a:xfrm>
            <a:prstGeom prst="chevron">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Consolidation or Merger</a:t>
              </a:r>
              <a:endParaRPr>
                <a:solidFill>
                  <a:srgbClr val="FFFFFF"/>
                </a:solidFill>
                <a:latin typeface="Roboto"/>
                <a:ea typeface="Roboto"/>
                <a:cs typeface="Roboto"/>
                <a:sym typeface="Roboto"/>
              </a:endParaRPr>
            </a:p>
          </p:txBody>
        </p:sp>
        <p:sp>
          <p:nvSpPr>
            <p:cNvPr id="392" name="Google Shape;392;p71"/>
            <p:cNvSpPr txBox="1"/>
            <p:nvPr/>
          </p:nvSpPr>
          <p:spPr>
            <a:xfrm>
              <a:off x="6714905" y="2057125"/>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When two or more agencies either form a new agency or move one agency into another agency.</a:t>
              </a:r>
              <a:endParaRPr sz="1200">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72"/>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Southern Marin Fire District’s Experience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98" name="Google Shape;398;p72"/>
          <p:cNvSpPr txBox="1"/>
          <p:nvPr>
            <p:ph idx="1" type="body"/>
          </p:nvPr>
        </p:nvSpPr>
        <p:spPr>
          <a:xfrm>
            <a:off x="727650" y="1637363"/>
            <a:ext cx="7688700" cy="27027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b="1" lang="en" sz="1400">
                <a:solidFill>
                  <a:srgbClr val="4A86E8"/>
                </a:solidFill>
              </a:rPr>
              <a:t>HOW </a:t>
            </a:r>
            <a:r>
              <a:rPr b="1" lang="en" sz="1400">
                <a:solidFill>
                  <a:srgbClr val="4A86E8"/>
                </a:solidFill>
              </a:rPr>
              <a:t>TO IMPLEMENT A SHARED SERVICES AGREEMENT</a:t>
            </a:r>
            <a:endParaRPr b="1" sz="1400">
              <a:solidFill>
                <a:srgbClr val="4A86E8"/>
              </a:solidFill>
            </a:endParaRPr>
          </a:p>
          <a:p>
            <a:pPr indent="-310832" lvl="0" marL="457200" rtl="0" algn="l">
              <a:lnSpc>
                <a:spcPct val="175000"/>
              </a:lnSpc>
              <a:spcBef>
                <a:spcPts val="1200"/>
              </a:spcBef>
              <a:spcAft>
                <a:spcPts val="0"/>
              </a:spcAft>
              <a:buSzPct val="100000"/>
              <a:buChar char="●"/>
            </a:pPr>
            <a:r>
              <a:rPr b="1" lang="en" sz="1400"/>
              <a:t>Look for the opportunity </a:t>
            </a:r>
            <a:endParaRPr b="1" sz="1400"/>
          </a:p>
          <a:p>
            <a:pPr indent="-310832" lvl="0" marL="457200" rtl="0" algn="l">
              <a:lnSpc>
                <a:spcPct val="175000"/>
              </a:lnSpc>
              <a:spcBef>
                <a:spcPts val="0"/>
              </a:spcBef>
              <a:spcAft>
                <a:spcPts val="0"/>
              </a:spcAft>
              <a:buSzPct val="100000"/>
              <a:buChar char="●"/>
            </a:pPr>
            <a:r>
              <a:rPr b="1" lang="en" sz="1400"/>
              <a:t>Start the conversations early, even if you don’t implement the agreement for some time or ever</a:t>
            </a:r>
            <a:endParaRPr b="1" sz="1400"/>
          </a:p>
          <a:p>
            <a:pPr indent="-310832" lvl="0" marL="457200" rtl="0" algn="l">
              <a:lnSpc>
                <a:spcPct val="175000"/>
              </a:lnSpc>
              <a:spcBef>
                <a:spcPts val="0"/>
              </a:spcBef>
              <a:spcAft>
                <a:spcPts val="0"/>
              </a:spcAft>
              <a:buSzPct val="100000"/>
              <a:buChar char="●"/>
            </a:pPr>
            <a:r>
              <a:rPr b="1" lang="en" sz="1400"/>
              <a:t>Create a Plan or Agree</a:t>
            </a:r>
            <a:r>
              <a:rPr b="1" lang="en" sz="1400"/>
              <a:t>ment through collaboration  with the agencies involved. Must encompass perceived benefits to each party</a:t>
            </a:r>
            <a:endParaRPr b="1" sz="1400"/>
          </a:p>
          <a:p>
            <a:pPr indent="-310832" lvl="0" marL="457200" rtl="0" algn="l">
              <a:lnSpc>
                <a:spcPct val="175000"/>
              </a:lnSpc>
              <a:spcBef>
                <a:spcPts val="0"/>
              </a:spcBef>
              <a:spcAft>
                <a:spcPts val="0"/>
              </a:spcAft>
              <a:buSzPct val="100000"/>
              <a:buChar char="●"/>
            </a:pPr>
            <a:r>
              <a:rPr b="1" lang="en" sz="1400"/>
              <a:t>Leadership by Elected Officials, Management Staff, Labor, and Community Leaders are essential.  </a:t>
            </a:r>
            <a:endParaRPr b="1" sz="1400"/>
          </a:p>
          <a:p>
            <a:pPr indent="-310832" lvl="0" marL="457200" rtl="0" algn="l">
              <a:lnSpc>
                <a:spcPct val="175000"/>
              </a:lnSpc>
              <a:spcBef>
                <a:spcPts val="0"/>
              </a:spcBef>
              <a:spcAft>
                <a:spcPts val="0"/>
              </a:spcAft>
              <a:buSzPct val="100000"/>
              <a:buChar char="●"/>
            </a:pPr>
            <a:r>
              <a:rPr b="1" lang="en" sz="1400"/>
              <a:t>Include LAFCo in early stages.</a:t>
            </a:r>
            <a:endParaRPr b="1"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3"/>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Southern Marin Fire District’s Experience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4" name="Google Shape;404;p73"/>
          <p:cNvSpPr txBox="1"/>
          <p:nvPr>
            <p:ph idx="1" type="body"/>
          </p:nvPr>
        </p:nvSpPr>
        <p:spPr>
          <a:xfrm>
            <a:off x="727650" y="1407475"/>
            <a:ext cx="7688700" cy="33369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05"/>
              <a:buNone/>
            </a:pPr>
            <a:r>
              <a:rPr b="1" lang="en" sz="1500">
                <a:solidFill>
                  <a:srgbClr val="4A86E8"/>
                </a:solidFill>
              </a:rPr>
              <a:t>Clearly spell out:</a:t>
            </a:r>
            <a:endParaRPr b="1" sz="1500">
              <a:solidFill>
                <a:srgbClr val="4A86E8"/>
              </a:solidFill>
            </a:endParaRPr>
          </a:p>
          <a:p>
            <a:pPr indent="0" lvl="0" marL="0" rtl="0" algn="l">
              <a:lnSpc>
                <a:spcPct val="105000"/>
              </a:lnSpc>
              <a:spcBef>
                <a:spcPts val="1200"/>
              </a:spcBef>
              <a:spcAft>
                <a:spcPts val="0"/>
              </a:spcAft>
              <a:buSzPts val="605"/>
              <a:buNone/>
            </a:pPr>
            <a:r>
              <a:rPr b="1" lang="en" sz="1400"/>
              <a:t>WHAT:</a:t>
            </a:r>
            <a:endParaRPr b="1" sz="1400"/>
          </a:p>
          <a:p>
            <a:pPr indent="-317500" lvl="0" marL="457200" rtl="0" algn="l">
              <a:lnSpc>
                <a:spcPct val="105000"/>
              </a:lnSpc>
              <a:spcBef>
                <a:spcPts val="1200"/>
              </a:spcBef>
              <a:spcAft>
                <a:spcPts val="0"/>
              </a:spcAft>
              <a:buSzPts val="1400"/>
              <a:buChar char="●"/>
            </a:pPr>
            <a:r>
              <a:rPr b="1" lang="en" sz="1400"/>
              <a:t>What is being  shared and how?  </a:t>
            </a:r>
            <a:r>
              <a:rPr b="1" lang="en" sz="1400" u="sng"/>
              <a:t>The Vision</a:t>
            </a:r>
            <a:endParaRPr b="1" sz="1400" u="sng"/>
          </a:p>
          <a:p>
            <a:pPr indent="0" lvl="0" marL="0" rtl="0" algn="l">
              <a:lnSpc>
                <a:spcPct val="105000"/>
              </a:lnSpc>
              <a:spcBef>
                <a:spcPts val="1200"/>
              </a:spcBef>
              <a:spcAft>
                <a:spcPts val="0"/>
              </a:spcAft>
              <a:buSzPts val="605"/>
              <a:buNone/>
            </a:pPr>
            <a:r>
              <a:rPr b="1" lang="en" sz="1400"/>
              <a:t>WHEN:</a:t>
            </a:r>
            <a:endParaRPr b="1" sz="1400"/>
          </a:p>
          <a:p>
            <a:pPr indent="-317500" lvl="0" marL="457200" rtl="0" algn="l">
              <a:lnSpc>
                <a:spcPct val="105000"/>
              </a:lnSpc>
              <a:spcBef>
                <a:spcPts val="1200"/>
              </a:spcBef>
              <a:spcAft>
                <a:spcPts val="0"/>
              </a:spcAft>
              <a:buSzPts val="1400"/>
              <a:buChar char="●"/>
            </a:pPr>
            <a:r>
              <a:rPr b="1" lang="en" sz="1400"/>
              <a:t>When does the Sharing of Services begin and end.   When can the participating agencies and their constituents expect to see the matrices  that will be used to ev</a:t>
            </a:r>
            <a:r>
              <a:rPr b="1" lang="en" sz="1400"/>
              <a:t>aluate the benefits and risks to each party.  </a:t>
            </a:r>
            <a:r>
              <a:rPr b="1" lang="en" sz="1400" u="sng"/>
              <a:t>The Benefit</a:t>
            </a:r>
            <a:endParaRPr b="1" sz="1400" u="sng"/>
          </a:p>
          <a:p>
            <a:pPr indent="0" lvl="0" marL="0" rtl="0" algn="l">
              <a:lnSpc>
                <a:spcPct val="105000"/>
              </a:lnSpc>
              <a:spcBef>
                <a:spcPts val="1200"/>
              </a:spcBef>
              <a:spcAft>
                <a:spcPts val="0"/>
              </a:spcAft>
              <a:buSzPts val="605"/>
              <a:buNone/>
            </a:pPr>
            <a:r>
              <a:rPr b="1" lang="en" sz="1400"/>
              <a:t>WHY:</a:t>
            </a:r>
            <a:endParaRPr b="1" sz="1400"/>
          </a:p>
          <a:p>
            <a:pPr indent="-317500" lvl="0" marL="457200" rtl="0" algn="l">
              <a:lnSpc>
                <a:spcPct val="105000"/>
              </a:lnSpc>
              <a:spcBef>
                <a:spcPts val="1200"/>
              </a:spcBef>
              <a:spcAft>
                <a:spcPts val="0"/>
              </a:spcAft>
              <a:buSzPts val="1400"/>
              <a:buChar char="●"/>
            </a:pPr>
            <a:r>
              <a:rPr b="1" lang="en" sz="1400"/>
              <a:t>Make clear to all elected officials, administrators, labor and the community what we hope to accomplish that will benefit all.  </a:t>
            </a:r>
            <a:r>
              <a:rPr b="1" lang="en" sz="1400" u="sng"/>
              <a:t>The Support</a:t>
            </a:r>
            <a:endParaRPr b="1" sz="1400" u="sng"/>
          </a:p>
          <a:p>
            <a:pPr indent="0" lvl="0" marL="0" rtl="0" algn="l">
              <a:lnSpc>
                <a:spcPct val="105000"/>
              </a:lnSpc>
              <a:spcBef>
                <a:spcPts val="1200"/>
              </a:spcBef>
              <a:spcAft>
                <a:spcPts val="0"/>
              </a:spcAft>
              <a:buSzPts val="605"/>
              <a:buNone/>
            </a:pPr>
            <a:r>
              <a:t/>
            </a:r>
            <a:endParaRPr sz="1115"/>
          </a:p>
          <a:p>
            <a:pPr indent="0" lvl="0" marL="0" rtl="0" algn="l">
              <a:lnSpc>
                <a:spcPct val="105000"/>
              </a:lnSpc>
              <a:spcBef>
                <a:spcPts val="1200"/>
              </a:spcBef>
              <a:spcAft>
                <a:spcPts val="1200"/>
              </a:spcAft>
              <a:buSzPts val="605"/>
              <a:buNone/>
            </a:pPr>
            <a:r>
              <a:t/>
            </a:r>
            <a:endParaRPr sz="715"/>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4"/>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Southern Marin Fire District’s Experience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0" name="Google Shape;410;p74"/>
          <p:cNvSpPr txBox="1"/>
          <p:nvPr>
            <p:ph idx="1" type="body"/>
          </p:nvPr>
        </p:nvSpPr>
        <p:spPr>
          <a:xfrm>
            <a:off x="727650" y="1405525"/>
            <a:ext cx="7688700" cy="3264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5600"/>
              <a:t>HOW (must be clear):</a:t>
            </a:r>
            <a:endParaRPr b="1" sz="5600"/>
          </a:p>
          <a:p>
            <a:pPr indent="-317500" lvl="0" marL="457200" rtl="0" algn="l">
              <a:lnSpc>
                <a:spcPct val="95000"/>
              </a:lnSpc>
              <a:spcBef>
                <a:spcPts val="1200"/>
              </a:spcBef>
              <a:spcAft>
                <a:spcPts val="0"/>
              </a:spcAft>
              <a:buSzPct val="100000"/>
              <a:buChar char="●"/>
            </a:pPr>
            <a:r>
              <a:rPr b="1" lang="en" sz="5600"/>
              <a:t>How will </a:t>
            </a:r>
            <a:r>
              <a:rPr b="1" lang="en" sz="5600"/>
              <a:t>the</a:t>
            </a:r>
            <a:r>
              <a:rPr b="1" lang="en" sz="5600"/>
              <a:t> Shared Services continue, lead to a merger or an annexation ?</a:t>
            </a:r>
            <a:br>
              <a:rPr b="1" lang="en" sz="5600"/>
            </a:br>
            <a:endParaRPr b="1" sz="5600"/>
          </a:p>
          <a:p>
            <a:pPr indent="-317500" lvl="0" marL="457200" rtl="0" algn="l">
              <a:lnSpc>
                <a:spcPct val="95000"/>
              </a:lnSpc>
              <a:spcBef>
                <a:spcPts val="0"/>
              </a:spcBef>
              <a:spcAft>
                <a:spcPts val="0"/>
              </a:spcAft>
              <a:buSzPct val="100000"/>
              <a:buChar char="●"/>
            </a:pPr>
            <a:r>
              <a:rPr b="1" lang="en" sz="5600"/>
              <a:t>Spell out exactly what services will be provided by whom?</a:t>
            </a:r>
            <a:br>
              <a:rPr b="1" lang="en" sz="5600"/>
            </a:br>
            <a:endParaRPr b="1" sz="5600"/>
          </a:p>
          <a:p>
            <a:pPr indent="-317500" lvl="0" marL="457200" rtl="0" algn="l">
              <a:lnSpc>
                <a:spcPct val="95000"/>
              </a:lnSpc>
              <a:spcBef>
                <a:spcPts val="0"/>
              </a:spcBef>
              <a:spcAft>
                <a:spcPts val="0"/>
              </a:spcAft>
              <a:buSzPct val="100000"/>
              <a:buChar char="●"/>
            </a:pPr>
            <a:r>
              <a:rPr b="1" lang="en" sz="5600"/>
              <a:t>How will we pay for them?</a:t>
            </a:r>
            <a:br>
              <a:rPr b="1" lang="en" sz="5600"/>
            </a:br>
            <a:endParaRPr b="1" sz="5600"/>
          </a:p>
          <a:p>
            <a:pPr indent="-317500" lvl="0" marL="457200" rtl="0" algn="l">
              <a:lnSpc>
                <a:spcPct val="95000"/>
              </a:lnSpc>
              <a:spcBef>
                <a:spcPts val="0"/>
              </a:spcBef>
              <a:spcAft>
                <a:spcPts val="0"/>
              </a:spcAft>
              <a:buSzPct val="100000"/>
              <a:buChar char="●"/>
            </a:pPr>
            <a:r>
              <a:rPr b="1" lang="en" sz="5600"/>
              <a:t>How will we  agree on the measurements for success?</a:t>
            </a:r>
            <a:br>
              <a:rPr b="1" lang="en" sz="5600"/>
            </a:br>
            <a:endParaRPr b="1" sz="5600"/>
          </a:p>
          <a:p>
            <a:pPr indent="-317500" lvl="0" marL="457200" rtl="0" algn="l">
              <a:lnSpc>
                <a:spcPct val="95000"/>
              </a:lnSpc>
              <a:spcBef>
                <a:spcPts val="0"/>
              </a:spcBef>
              <a:spcAft>
                <a:spcPts val="0"/>
              </a:spcAft>
              <a:buSzPct val="100000"/>
              <a:buChar char="●"/>
            </a:pPr>
            <a:r>
              <a:rPr b="1" lang="en" sz="5600"/>
              <a:t>How will we gain mutual trust ?</a:t>
            </a:r>
            <a:br>
              <a:rPr b="1" lang="en" sz="5600"/>
            </a:br>
            <a:endParaRPr b="1" sz="5600"/>
          </a:p>
          <a:p>
            <a:pPr indent="-317500" lvl="0" marL="457200" rtl="0" algn="l">
              <a:lnSpc>
                <a:spcPct val="95000"/>
              </a:lnSpc>
              <a:spcBef>
                <a:spcPts val="0"/>
              </a:spcBef>
              <a:spcAft>
                <a:spcPts val="0"/>
              </a:spcAft>
              <a:buSzPct val="100000"/>
              <a:buChar char="●"/>
            </a:pPr>
            <a:r>
              <a:rPr b="1" lang="en" sz="5600"/>
              <a:t>How will  we  gain taxpayers support if a merger or annexation takes place?</a:t>
            </a:r>
            <a:br>
              <a:rPr b="1" lang="en" sz="5600"/>
            </a:br>
            <a:br>
              <a:rPr b="1" lang="en" sz="5600"/>
            </a:br>
            <a:endParaRPr b="1" sz="5600"/>
          </a:p>
          <a:p>
            <a:pPr indent="0" lvl="0" marL="0" rtl="0" algn="l">
              <a:spcBef>
                <a:spcPts val="0"/>
              </a:spcBef>
              <a:spcAft>
                <a:spcPts val="0"/>
              </a:spcAft>
              <a:buNone/>
            </a:pPr>
            <a:r>
              <a:rPr b="1" lang="en" sz="5600"/>
              <a:t>Southern Marin Fire Protection District includes the unincorporated areas of Mill Valley, Tiburon and the City of Sausalito.  SMFD is currently in a Shared Services agreement with the City of Mill Valley. Marin LAFCo is a participant in the process.</a:t>
            </a:r>
            <a:endParaRPr b="1" sz="5600"/>
          </a:p>
          <a:p>
            <a:pPr indent="0" lvl="0" marL="0" rtl="0" algn="l">
              <a:spcBef>
                <a:spcPts val="1200"/>
              </a:spcBef>
              <a:spcAft>
                <a:spcPts val="0"/>
              </a:spcAft>
              <a:buNone/>
            </a:pPr>
            <a:r>
              <a:t/>
            </a:r>
            <a:endParaRPr b="1" sz="56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75"/>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MPSMD Annexation into RVSD </a:t>
            </a:r>
            <a:endParaRPr/>
          </a:p>
          <a:p>
            <a:pPr indent="0" lvl="0" marL="0" rtl="0" algn="l">
              <a:spcBef>
                <a:spcPts val="0"/>
              </a:spcBef>
              <a:spcAft>
                <a:spcPts val="0"/>
              </a:spcAft>
              <a:buNone/>
            </a:pPr>
            <a:r>
              <a:t/>
            </a:r>
            <a:endParaRPr/>
          </a:p>
        </p:txBody>
      </p:sp>
      <p:sp>
        <p:nvSpPr>
          <p:cNvPr id="416" name="Google Shape;416;p75"/>
          <p:cNvSpPr txBox="1"/>
          <p:nvPr>
            <p:ph idx="1" type="body"/>
          </p:nvPr>
        </p:nvSpPr>
        <p:spPr>
          <a:xfrm>
            <a:off x="729450" y="1637375"/>
            <a:ext cx="5272500" cy="3106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Murray Park Sewer Maintenance District (MPSMD)</a:t>
            </a:r>
            <a:endParaRPr/>
          </a:p>
          <a:p>
            <a:pPr indent="-311150" lvl="0" marL="457200" rtl="0" algn="l">
              <a:spcBef>
                <a:spcPts val="1200"/>
              </a:spcBef>
              <a:spcAft>
                <a:spcPts val="0"/>
              </a:spcAft>
              <a:buSzPts val="1300"/>
              <a:buChar char="●"/>
            </a:pPr>
            <a:r>
              <a:rPr lang="en"/>
              <a:t>Established in 1949</a:t>
            </a:r>
            <a:endParaRPr/>
          </a:p>
          <a:p>
            <a:pPr indent="-311150" lvl="0" marL="457200" rtl="0" algn="l">
              <a:spcBef>
                <a:spcPts val="0"/>
              </a:spcBef>
              <a:spcAft>
                <a:spcPts val="0"/>
              </a:spcAft>
              <a:buSzPts val="1300"/>
              <a:buChar char="●"/>
            </a:pPr>
            <a:r>
              <a:rPr lang="en"/>
              <a:t>5,500 LF of gravity sewer pipeline serving 91 living units</a:t>
            </a:r>
            <a:endParaRPr/>
          </a:p>
          <a:p>
            <a:pPr indent="-311150" lvl="0" marL="457200" rtl="0" algn="l">
              <a:spcBef>
                <a:spcPts val="0"/>
              </a:spcBef>
              <a:spcAft>
                <a:spcPts val="0"/>
              </a:spcAft>
              <a:buSzPts val="1300"/>
              <a:buChar char="●"/>
            </a:pPr>
            <a:r>
              <a:rPr lang="en"/>
              <a:t>Maintained since 1993 by Ross Valley Sanitary District (RVSD)</a:t>
            </a:r>
            <a:endParaRPr/>
          </a:p>
          <a:p>
            <a:pPr indent="-311150" lvl="0" marL="457200" rtl="0" algn="l">
              <a:spcBef>
                <a:spcPts val="0"/>
              </a:spcBef>
              <a:spcAft>
                <a:spcPts val="0"/>
              </a:spcAft>
              <a:buSzPts val="1300"/>
              <a:buChar char="●"/>
            </a:pPr>
            <a:r>
              <a:rPr lang="en"/>
              <a:t>Located entirely within RVSD’s boundary</a:t>
            </a:r>
            <a:endParaRPr/>
          </a:p>
          <a:p>
            <a:pPr indent="-311150" lvl="0" marL="457200" rtl="0" algn="l">
              <a:spcBef>
                <a:spcPts val="0"/>
              </a:spcBef>
              <a:spcAft>
                <a:spcPts val="0"/>
              </a:spcAft>
              <a:buSzPts val="1300"/>
              <a:buChar char="●"/>
            </a:pPr>
            <a:r>
              <a:rPr lang="en"/>
              <a:t>Drains into RVSD’s system</a:t>
            </a:r>
            <a:endParaRPr/>
          </a:p>
          <a:p>
            <a:pPr indent="0" lvl="0" marL="0" rtl="0" algn="l">
              <a:spcBef>
                <a:spcPts val="1200"/>
              </a:spcBef>
              <a:spcAft>
                <a:spcPts val="0"/>
              </a:spcAft>
              <a:buNone/>
            </a:pPr>
            <a:r>
              <a:rPr lang="en"/>
              <a:t>Ross Valley Sanitary</a:t>
            </a:r>
            <a:r>
              <a:rPr lang="en"/>
              <a:t> District (RVSD)</a:t>
            </a:r>
            <a:endParaRPr/>
          </a:p>
          <a:p>
            <a:pPr indent="-311150" lvl="0" marL="457200" rtl="0" algn="l">
              <a:spcBef>
                <a:spcPts val="1200"/>
              </a:spcBef>
              <a:spcAft>
                <a:spcPts val="0"/>
              </a:spcAft>
              <a:buSzPts val="1300"/>
              <a:buChar char="●"/>
            </a:pPr>
            <a:r>
              <a:rPr lang="en"/>
              <a:t>Established in 1889, changed its name in 2017</a:t>
            </a:r>
            <a:endParaRPr/>
          </a:p>
          <a:p>
            <a:pPr indent="-311150" lvl="0" marL="457200" rtl="0" algn="l">
              <a:spcBef>
                <a:spcPts val="0"/>
              </a:spcBef>
              <a:spcAft>
                <a:spcPts val="0"/>
              </a:spcAft>
              <a:buSzPts val="1300"/>
              <a:buChar char="●"/>
            </a:pPr>
            <a:r>
              <a:rPr lang="en"/>
              <a:t>Serves over 47,000 customers, operating and maintaining 200 miles of pipe and 19 pump stations</a:t>
            </a:r>
            <a:endParaRPr/>
          </a:p>
          <a:p>
            <a:pPr indent="0" lvl="0" marL="0" rtl="0" algn="l">
              <a:spcBef>
                <a:spcPts val="1200"/>
              </a:spcBef>
              <a:spcAft>
                <a:spcPts val="1200"/>
              </a:spcAft>
              <a:buNone/>
            </a:pPr>
            <a:r>
              <a:t/>
            </a:r>
            <a:endParaRPr/>
          </a:p>
        </p:txBody>
      </p:sp>
      <p:pic>
        <p:nvPicPr>
          <p:cNvPr id="417" name="Google Shape;417;p75"/>
          <p:cNvPicPr preferRelativeResize="0"/>
          <p:nvPr/>
        </p:nvPicPr>
        <p:blipFill>
          <a:blip r:embed="rId3">
            <a:alphaModFix/>
          </a:blip>
          <a:stretch>
            <a:fillRect/>
          </a:stretch>
        </p:blipFill>
        <p:spPr>
          <a:xfrm>
            <a:off x="6155225" y="568213"/>
            <a:ext cx="2681950" cy="40070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6"/>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MPSMD Annexation into RVSD </a:t>
            </a:r>
            <a:endParaRPr/>
          </a:p>
          <a:p>
            <a:pPr indent="0" lvl="0" marL="0" rtl="0" algn="l">
              <a:spcBef>
                <a:spcPts val="0"/>
              </a:spcBef>
              <a:spcAft>
                <a:spcPts val="0"/>
              </a:spcAft>
              <a:buNone/>
            </a:pPr>
            <a:r>
              <a:t/>
            </a:r>
            <a:endParaRPr/>
          </a:p>
        </p:txBody>
      </p:sp>
      <p:sp>
        <p:nvSpPr>
          <p:cNvPr id="423" name="Google Shape;423;p76"/>
          <p:cNvSpPr txBox="1"/>
          <p:nvPr>
            <p:ph idx="1" type="body"/>
          </p:nvPr>
        </p:nvSpPr>
        <p:spPr>
          <a:xfrm>
            <a:off x="729450" y="1637375"/>
            <a:ext cx="5524200" cy="2884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 Case for Annexation of MPSMD</a:t>
            </a:r>
            <a:endParaRPr/>
          </a:p>
          <a:p>
            <a:pPr indent="-311150" lvl="0" marL="457200" rtl="0" algn="l">
              <a:spcBef>
                <a:spcPts val="1200"/>
              </a:spcBef>
              <a:spcAft>
                <a:spcPts val="0"/>
              </a:spcAft>
              <a:buSzPts val="1300"/>
              <a:buChar char="●"/>
            </a:pPr>
            <a:r>
              <a:rPr lang="en"/>
              <a:t>2017 LAFCo Wastewater Study</a:t>
            </a:r>
            <a:endParaRPr/>
          </a:p>
          <a:p>
            <a:pPr indent="-311150" lvl="0" marL="457200" rtl="0" algn="l">
              <a:spcBef>
                <a:spcPts val="0"/>
              </a:spcBef>
              <a:spcAft>
                <a:spcPts val="0"/>
              </a:spcAft>
              <a:buSzPts val="1300"/>
              <a:buChar char="●"/>
            </a:pPr>
            <a:r>
              <a:rPr lang="en"/>
              <a:t>County of Marin - experts in local government</a:t>
            </a:r>
            <a:endParaRPr/>
          </a:p>
          <a:p>
            <a:pPr indent="-311150" lvl="0" marL="457200" rtl="0" algn="l">
              <a:spcBef>
                <a:spcPts val="0"/>
              </a:spcBef>
              <a:spcAft>
                <a:spcPts val="0"/>
              </a:spcAft>
              <a:buSzPts val="1300"/>
              <a:buChar char="●"/>
            </a:pPr>
            <a:r>
              <a:rPr lang="en"/>
              <a:t>Ross Valley Sanitary District - experts in operating sewer systems</a:t>
            </a:r>
            <a:endParaRPr/>
          </a:p>
          <a:p>
            <a:pPr indent="-311150" lvl="0" marL="457200" rtl="0" algn="l">
              <a:spcBef>
                <a:spcPts val="0"/>
              </a:spcBef>
              <a:spcAft>
                <a:spcPts val="0"/>
              </a:spcAft>
              <a:buSzPts val="1300"/>
              <a:buChar char="●"/>
            </a:pPr>
            <a:r>
              <a:rPr lang="en"/>
              <a:t>Creating efficiencies by combining the districts</a:t>
            </a:r>
            <a:endParaRPr/>
          </a:p>
          <a:p>
            <a:pPr indent="0" lvl="0" marL="0" rtl="0" algn="l">
              <a:spcBef>
                <a:spcPts val="1200"/>
              </a:spcBef>
              <a:spcAft>
                <a:spcPts val="0"/>
              </a:spcAft>
              <a:buNone/>
            </a:pPr>
            <a:r>
              <a:rPr lang="en"/>
              <a:t>Public Outreach &amp; Outcomes</a:t>
            </a:r>
            <a:endParaRPr/>
          </a:p>
          <a:p>
            <a:pPr indent="-311150" lvl="0" marL="457200" rtl="0" algn="l">
              <a:spcBef>
                <a:spcPts val="1200"/>
              </a:spcBef>
              <a:spcAft>
                <a:spcPts val="0"/>
              </a:spcAft>
              <a:buSzPts val="1300"/>
              <a:buChar char="●"/>
            </a:pPr>
            <a:r>
              <a:rPr lang="en"/>
              <a:t>Positive feedback from Murray Park residents on the annexation</a:t>
            </a:r>
            <a:endParaRPr/>
          </a:p>
          <a:p>
            <a:pPr indent="-311150" lvl="0" marL="457200" rtl="0" algn="l">
              <a:spcBef>
                <a:spcPts val="0"/>
              </a:spcBef>
              <a:spcAft>
                <a:spcPts val="0"/>
              </a:spcAft>
              <a:buSzPts val="1300"/>
              <a:buChar char="●"/>
            </a:pPr>
            <a:r>
              <a:rPr lang="en"/>
              <a:t>RVSD is a leader in customer service </a:t>
            </a:r>
            <a:endParaRPr/>
          </a:p>
          <a:p>
            <a:pPr indent="-311150" lvl="0" marL="457200" rtl="0" algn="l">
              <a:spcBef>
                <a:spcPts val="0"/>
              </a:spcBef>
              <a:spcAft>
                <a:spcPts val="0"/>
              </a:spcAft>
              <a:buSzPts val="1300"/>
              <a:buChar char="●"/>
            </a:pPr>
            <a:r>
              <a:rPr lang="en"/>
              <a:t>Access to RVSD’s sewer lateral grant and loan programs</a:t>
            </a:r>
            <a:endParaRPr/>
          </a:p>
          <a:p>
            <a:pPr indent="-311150" lvl="0" marL="457200" rtl="0" algn="l">
              <a:spcBef>
                <a:spcPts val="0"/>
              </a:spcBef>
              <a:spcAft>
                <a:spcPts val="0"/>
              </a:spcAft>
              <a:buSzPts val="1300"/>
              <a:buChar char="●"/>
            </a:pPr>
            <a:r>
              <a:rPr lang="en"/>
              <a:t>24/7 on-call service and proactive maintenance and capital improvements</a:t>
            </a:r>
            <a:endParaRPr/>
          </a:p>
        </p:txBody>
      </p:sp>
      <p:pic>
        <p:nvPicPr>
          <p:cNvPr id="424" name="Google Shape;424;p76"/>
          <p:cNvPicPr preferRelativeResize="0"/>
          <p:nvPr/>
        </p:nvPicPr>
        <p:blipFill>
          <a:blip r:embed="rId3">
            <a:alphaModFix/>
          </a:blip>
          <a:stretch>
            <a:fillRect/>
          </a:stretch>
        </p:blipFill>
        <p:spPr>
          <a:xfrm>
            <a:off x="5973350" y="688750"/>
            <a:ext cx="3131450" cy="40550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77"/>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Q &amp; A For Our Panelists &amp; Staff</a:t>
            </a:r>
            <a:endParaRPr/>
          </a:p>
        </p:txBody>
      </p:sp>
      <p:sp>
        <p:nvSpPr>
          <p:cNvPr id="430" name="Google Shape;430;p77"/>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2500"/>
          </a:p>
          <a:p>
            <a:pPr indent="0" lvl="0" marL="0" rtl="0" algn="ctr">
              <a:spcBef>
                <a:spcPts val="1200"/>
              </a:spcBef>
              <a:spcAft>
                <a:spcPts val="1200"/>
              </a:spcAft>
              <a:buNone/>
            </a:pPr>
            <a:r>
              <a:rPr lang="en" sz="2500"/>
              <a:t>Any further questions?</a:t>
            </a:r>
            <a:endParaRPr sz="2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8"/>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Lessons Learned</a:t>
            </a:r>
            <a:endParaRPr/>
          </a:p>
        </p:txBody>
      </p:sp>
      <p:sp>
        <p:nvSpPr>
          <p:cNvPr id="436" name="Google Shape;436;p78"/>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Shared services may not result in consolidation.</a:t>
            </a:r>
            <a:endParaRPr sz="2500"/>
          </a:p>
          <a:p>
            <a:pPr indent="-387350" lvl="0" marL="457200" rtl="0" algn="l">
              <a:spcBef>
                <a:spcPts val="0"/>
              </a:spcBef>
              <a:spcAft>
                <a:spcPts val="0"/>
              </a:spcAft>
              <a:buSzPts val="2500"/>
              <a:buChar char="●"/>
            </a:pPr>
            <a:r>
              <a:rPr lang="en" sz="2500"/>
              <a:t>Aligning stakeholders - public, management, electeds, labor - is important.</a:t>
            </a:r>
            <a:endParaRPr sz="2500"/>
          </a:p>
          <a:p>
            <a:pPr indent="-387350" lvl="0" marL="457200" rtl="0" algn="l">
              <a:spcBef>
                <a:spcPts val="0"/>
              </a:spcBef>
              <a:spcAft>
                <a:spcPts val="0"/>
              </a:spcAft>
              <a:buSzPts val="2500"/>
              <a:buChar char="●"/>
            </a:pPr>
            <a:r>
              <a:rPr lang="en" sz="2500"/>
              <a:t>Long road to consolidation - many years to develop </a:t>
            </a:r>
            <a:r>
              <a:rPr lang="en" sz="2500"/>
              <a:t>relationships</a:t>
            </a:r>
            <a:r>
              <a:rPr lang="en" sz="2500"/>
              <a:t>, resolve issues along the way.</a:t>
            </a:r>
            <a:endParaRPr sz="2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9"/>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Lessons Learned, cont.</a:t>
            </a:r>
            <a:endParaRPr/>
          </a:p>
        </p:txBody>
      </p:sp>
      <p:sp>
        <p:nvSpPr>
          <p:cNvPr id="442" name="Google Shape;442;p79"/>
          <p:cNvSpPr txBox="1"/>
          <p:nvPr>
            <p:ph idx="1" type="body"/>
          </p:nvPr>
        </p:nvSpPr>
        <p:spPr>
          <a:xfrm>
            <a:off x="729450" y="1637363"/>
            <a:ext cx="7688700" cy="2702700"/>
          </a:xfrm>
          <a:prstGeom prst="rect">
            <a:avLst/>
          </a:prstGeom>
        </p:spPr>
        <p:txBody>
          <a:bodyPr anchorCtr="0" anchor="t" bIns="91425" lIns="91425" spcFirstLastPara="1" rIns="91425" wrap="square" tIns="91425">
            <a:normAutofit fontScale="92500"/>
          </a:bodyPr>
          <a:lstStyle/>
          <a:p>
            <a:pPr indent="-375443" lvl="0" marL="457200" rtl="0" algn="l">
              <a:spcBef>
                <a:spcPts val="0"/>
              </a:spcBef>
              <a:spcAft>
                <a:spcPts val="0"/>
              </a:spcAft>
              <a:buSzPct val="100000"/>
              <a:buChar char="●"/>
            </a:pPr>
            <a:r>
              <a:rPr lang="en" sz="2500"/>
              <a:t>It may take more than 1 attempt or approach - or it may not be possible at this time.</a:t>
            </a:r>
            <a:endParaRPr sz="2500"/>
          </a:p>
          <a:p>
            <a:pPr indent="-375443" lvl="0" marL="457200" rtl="0" algn="l">
              <a:spcBef>
                <a:spcPts val="0"/>
              </a:spcBef>
              <a:spcAft>
                <a:spcPts val="0"/>
              </a:spcAft>
              <a:buSzPct val="100000"/>
              <a:buChar char="●"/>
            </a:pPr>
            <a:r>
              <a:rPr lang="en" sz="2500"/>
              <a:t>Official LAFCo process is the final step after all the work is done.</a:t>
            </a:r>
            <a:endParaRPr sz="2500"/>
          </a:p>
          <a:p>
            <a:pPr indent="-375443" lvl="0" marL="457200" rtl="0" algn="l">
              <a:spcBef>
                <a:spcPts val="0"/>
              </a:spcBef>
              <a:spcAft>
                <a:spcPts val="0"/>
              </a:spcAft>
              <a:buSzPct val="100000"/>
              <a:buChar char="●"/>
            </a:pPr>
            <a:r>
              <a:rPr lang="en" sz="2500"/>
              <a:t>Including LAFCo early in the planning process can save time and money when you go for LAFCo approval.</a:t>
            </a:r>
            <a:endParaRPr sz="2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80"/>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 You For Attending!</a:t>
            </a:r>
            <a:endParaRPr/>
          </a:p>
        </p:txBody>
      </p:sp>
      <p:sp>
        <p:nvSpPr>
          <p:cNvPr id="448" name="Google Shape;448;p80"/>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Email us at </a:t>
            </a:r>
            <a:r>
              <a:rPr lang="en" sz="1600" u="sng">
                <a:solidFill>
                  <a:schemeClr val="accent5"/>
                </a:solidFill>
                <a:hlinkClick r:id="rId3">
                  <a:extLst>
                    <a:ext uri="{A12FA001-AC4F-418D-AE19-62706E023703}">
                      <ahyp:hlinkClr val="tx"/>
                    </a:ext>
                  </a:extLst>
                </a:hlinkClick>
              </a:rPr>
              <a:t>staff@marinlafco.org</a:t>
            </a:r>
            <a:r>
              <a:rPr lang="en" sz="1600"/>
              <a:t> to join our mailing list and participate in a short survey on today’s workshop.</a:t>
            </a:r>
            <a:endParaRPr sz="1600"/>
          </a:p>
          <a:p>
            <a:pPr indent="0" lvl="0" marL="0" rtl="0" algn="l">
              <a:spcBef>
                <a:spcPts val="1200"/>
              </a:spcBef>
              <a:spcAft>
                <a:spcPts val="0"/>
              </a:spcAft>
              <a:buNone/>
            </a:pPr>
            <a:r>
              <a:rPr lang="en" sz="1600"/>
              <a:t>We</a:t>
            </a:r>
            <a:r>
              <a:rPr lang="en" sz="1600"/>
              <a:t> would really appreciate your feedback!</a:t>
            </a:r>
            <a:endParaRPr sz="1600"/>
          </a:p>
          <a:p>
            <a:pPr indent="0" lvl="0" marL="0" rtl="0" algn="ctr">
              <a:spcBef>
                <a:spcPts val="1200"/>
              </a:spcBef>
              <a:spcAft>
                <a:spcPts val="0"/>
              </a:spcAft>
              <a:buNone/>
            </a:pPr>
            <a:r>
              <a:rPr lang="en" sz="1600" u="sng"/>
              <a:t>Contact:</a:t>
            </a:r>
            <a:endParaRPr sz="1600" u="sng"/>
          </a:p>
          <a:p>
            <a:pPr indent="0" lvl="0" marL="0" rtl="0" algn="ctr">
              <a:spcBef>
                <a:spcPts val="0"/>
              </a:spcBef>
              <a:spcAft>
                <a:spcPts val="0"/>
              </a:spcAft>
              <a:buNone/>
            </a:pPr>
            <a:r>
              <a:rPr lang="en" sz="2016"/>
              <a:t>Jason Fried</a:t>
            </a:r>
            <a:endParaRPr sz="2016"/>
          </a:p>
          <a:p>
            <a:pPr indent="0" lvl="0" marL="0" rtl="0" algn="ctr">
              <a:spcBef>
                <a:spcPts val="0"/>
              </a:spcBef>
              <a:spcAft>
                <a:spcPts val="0"/>
              </a:spcAft>
              <a:buNone/>
            </a:pPr>
            <a:r>
              <a:rPr lang="en" sz="2016" u="sng">
                <a:solidFill>
                  <a:schemeClr val="hlink"/>
                </a:solidFill>
                <a:hlinkClick r:id="rId4"/>
              </a:rPr>
              <a:t>jfried@marinlafco.org</a:t>
            </a:r>
            <a:r>
              <a:rPr lang="en" sz="2016"/>
              <a:t> </a:t>
            </a:r>
            <a:endParaRPr sz="2016"/>
          </a:p>
          <a:p>
            <a:pPr indent="0" lvl="0" marL="0" rtl="0" algn="ctr">
              <a:spcBef>
                <a:spcPts val="0"/>
              </a:spcBef>
              <a:spcAft>
                <a:spcPts val="1000"/>
              </a:spcAft>
              <a:buNone/>
            </a:pPr>
            <a:r>
              <a:rPr lang="en" sz="2016"/>
              <a:t>415-578-2304</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4"/>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Welcome &amp; Agenda</a:t>
            </a:r>
            <a:endParaRPr/>
          </a:p>
        </p:txBody>
      </p:sp>
      <p:graphicFrame>
        <p:nvGraphicFramePr>
          <p:cNvPr id="266" name="Google Shape;266;p54"/>
          <p:cNvGraphicFramePr/>
          <p:nvPr/>
        </p:nvGraphicFramePr>
        <p:xfrm>
          <a:off x="659163" y="1447517"/>
          <a:ext cx="3000000" cy="3000000"/>
        </p:xfrm>
        <a:graphic>
          <a:graphicData uri="http://schemas.openxmlformats.org/drawingml/2006/table">
            <a:tbl>
              <a:tblPr>
                <a:noFill/>
                <a:tableStyleId>{D47FBF77-AC51-4C04-AA86-33AE61DD9B9F}</a:tableStyleId>
              </a:tblPr>
              <a:tblGrid>
                <a:gridCol w="1382100"/>
                <a:gridCol w="6443575"/>
              </a:tblGrid>
              <a:tr h="415075">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9:00 am</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How To Participate - Olivia Gingold</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r>
              <a:tr h="366725">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9:10 am</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Welcome and Introductions - Sashi McEntee</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08800">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9:15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LAFCo 101 - Jason Fried</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r>
              <a:tr h="345100">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9:20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P</a:t>
                      </a:r>
                      <a:r>
                        <a:rPr lang="en" sz="2000">
                          <a:solidFill>
                            <a:schemeClr val="accent1"/>
                          </a:solidFill>
                          <a:latin typeface="Lato"/>
                          <a:ea typeface="Lato"/>
                          <a:cs typeface="Lato"/>
                          <a:sym typeface="Lato"/>
                        </a:rPr>
                        <a:t>anel 1: Exploring Successful Shared Services in Marin</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65175">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10:05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5</a:t>
                      </a:r>
                      <a:r>
                        <a:rPr lang="en" sz="2000">
                          <a:solidFill>
                            <a:schemeClr val="accent1"/>
                          </a:solidFill>
                          <a:latin typeface="Lato"/>
                          <a:ea typeface="Lato"/>
                          <a:cs typeface="Lato"/>
                          <a:sym typeface="Lato"/>
                        </a:rPr>
                        <a:t>-Minute Break</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r>
              <a:tr h="378650">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10:10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Panel 2: How to Implement a Shared Services Model </a:t>
                      </a:r>
                      <a:endParaRPr sz="2000"/>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05475">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10:55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Q &amp; A / Wrap-Up</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r>
              <a:tr h="365175">
                <a:tc>
                  <a:txBody>
                    <a:bodyPr/>
                    <a:lstStyle/>
                    <a:p>
                      <a:pPr indent="0" lvl="0" marL="0" marR="0" rtl="0" algn="l">
                        <a:lnSpc>
                          <a:spcPct val="100000"/>
                        </a:lnSpc>
                        <a:spcBef>
                          <a:spcPts val="0"/>
                        </a:spcBef>
                        <a:spcAft>
                          <a:spcPts val="0"/>
                        </a:spcAft>
                        <a:buNone/>
                      </a:pPr>
                      <a:r>
                        <a:rPr lang="en" sz="2000">
                          <a:solidFill>
                            <a:schemeClr val="accent1"/>
                          </a:solidFill>
                          <a:latin typeface="Lato"/>
                          <a:ea typeface="Lato"/>
                          <a:cs typeface="Lato"/>
                          <a:sym typeface="Lato"/>
                        </a:rPr>
                        <a:t>11:30 am</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2000">
                          <a:solidFill>
                            <a:schemeClr val="accent1"/>
                          </a:solidFill>
                          <a:latin typeface="Lato"/>
                          <a:ea typeface="Lato"/>
                          <a:cs typeface="Lato"/>
                          <a:sym typeface="Lato"/>
                        </a:rPr>
                        <a:t>Adjourn</a:t>
                      </a:r>
                      <a:endParaRPr sz="2000">
                        <a:solidFill>
                          <a:schemeClr val="accent1"/>
                        </a:solidFill>
                        <a:latin typeface="Lato"/>
                        <a:ea typeface="Lato"/>
                        <a:cs typeface="Lato"/>
                        <a:sym typeface="Lato"/>
                      </a:endParaRPr>
                    </a:p>
                  </a:txBody>
                  <a:tcPr marT="0" marB="0" marR="0"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5"/>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Welcome!</a:t>
            </a:r>
            <a:endParaRPr/>
          </a:p>
        </p:txBody>
      </p:sp>
      <p:sp>
        <p:nvSpPr>
          <p:cNvPr id="272" name="Google Shape;272;p55"/>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Sashi McEntee, Commission Chairman</a:t>
            </a:r>
            <a:endParaRPr sz="2500"/>
          </a:p>
          <a:p>
            <a:pPr indent="-387350" lvl="0" marL="457200" rtl="0" algn="l">
              <a:spcBef>
                <a:spcPts val="0"/>
              </a:spcBef>
              <a:spcAft>
                <a:spcPts val="0"/>
              </a:spcAft>
              <a:buSzPts val="2500"/>
              <a:buChar char="●"/>
            </a:pPr>
            <a:r>
              <a:rPr lang="en" sz="2500"/>
              <a:t>Jason Fried, Executive Director</a:t>
            </a:r>
            <a:endParaRPr sz="2500"/>
          </a:p>
          <a:p>
            <a:pPr indent="-387350" lvl="0" marL="457200" rtl="0" algn="l">
              <a:spcBef>
                <a:spcPts val="0"/>
              </a:spcBef>
              <a:spcAft>
                <a:spcPts val="0"/>
              </a:spcAft>
              <a:buSzPts val="2500"/>
              <a:buChar char="●"/>
            </a:pPr>
            <a:r>
              <a:rPr lang="en" sz="2500"/>
              <a:t>Jeren Seibel, </a:t>
            </a:r>
            <a:r>
              <a:rPr lang="en" sz="2500"/>
              <a:t>Deputy</a:t>
            </a:r>
            <a:r>
              <a:rPr lang="en" sz="2500"/>
              <a:t> Executive Director</a:t>
            </a:r>
            <a:endParaRPr sz="2500"/>
          </a:p>
          <a:p>
            <a:pPr indent="-387350" lvl="0" marL="457200" rtl="0" algn="l">
              <a:spcBef>
                <a:spcPts val="0"/>
              </a:spcBef>
              <a:spcAft>
                <a:spcPts val="0"/>
              </a:spcAft>
              <a:buSzPts val="2500"/>
              <a:buChar char="●"/>
            </a:pPr>
            <a:r>
              <a:rPr lang="en" sz="2500"/>
              <a:t>Olivia Gingold, Clerk/Jr. Analyst</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6"/>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 You To Our Partners</a:t>
            </a:r>
            <a:endParaRPr/>
          </a:p>
        </p:txBody>
      </p:sp>
      <p:pic>
        <p:nvPicPr>
          <p:cNvPr id="278" name="Google Shape;278;p56"/>
          <p:cNvPicPr preferRelativeResize="0"/>
          <p:nvPr/>
        </p:nvPicPr>
        <p:blipFill rotWithShape="1">
          <a:blip r:embed="rId3">
            <a:alphaModFix/>
          </a:blip>
          <a:srcRect b="16792" l="6145" r="11914" t="18145"/>
          <a:stretch/>
        </p:blipFill>
        <p:spPr>
          <a:xfrm>
            <a:off x="871362" y="2030538"/>
            <a:ext cx="2358125" cy="541200"/>
          </a:xfrm>
          <a:prstGeom prst="rect">
            <a:avLst/>
          </a:prstGeom>
          <a:noFill/>
          <a:ln>
            <a:noFill/>
          </a:ln>
        </p:spPr>
      </p:pic>
      <p:pic>
        <p:nvPicPr>
          <p:cNvPr id="279" name="Google Shape;279;p56"/>
          <p:cNvPicPr preferRelativeResize="0"/>
          <p:nvPr/>
        </p:nvPicPr>
        <p:blipFill rotWithShape="1">
          <a:blip r:embed="rId4">
            <a:alphaModFix/>
          </a:blip>
          <a:srcRect b="6828" l="0" r="0" t="23133"/>
          <a:stretch/>
        </p:blipFill>
        <p:spPr>
          <a:xfrm>
            <a:off x="3438913" y="2842975"/>
            <a:ext cx="2511625" cy="572750"/>
          </a:xfrm>
          <a:prstGeom prst="rect">
            <a:avLst/>
          </a:prstGeom>
          <a:noFill/>
          <a:ln>
            <a:noFill/>
          </a:ln>
        </p:spPr>
      </p:pic>
      <p:pic>
        <p:nvPicPr>
          <p:cNvPr id="280" name="Google Shape;280;p56"/>
          <p:cNvPicPr preferRelativeResize="0"/>
          <p:nvPr/>
        </p:nvPicPr>
        <p:blipFill>
          <a:blip r:embed="rId5">
            <a:alphaModFix/>
          </a:blip>
          <a:stretch>
            <a:fillRect/>
          </a:stretch>
        </p:blipFill>
        <p:spPr>
          <a:xfrm>
            <a:off x="6310763" y="3302875"/>
            <a:ext cx="1734074" cy="99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7"/>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Consider Shared Services?</a:t>
            </a:r>
            <a:endParaRPr/>
          </a:p>
        </p:txBody>
      </p:sp>
      <p:sp>
        <p:nvSpPr>
          <p:cNvPr id="286" name="Google Shape;286;p57"/>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Share c</a:t>
            </a:r>
            <a:r>
              <a:rPr lang="en" sz="2500"/>
              <a:t>osts</a:t>
            </a:r>
            <a:endParaRPr sz="2500"/>
          </a:p>
          <a:p>
            <a:pPr indent="-387350" lvl="0" marL="457200" rtl="0" algn="l">
              <a:spcBef>
                <a:spcPts val="0"/>
              </a:spcBef>
              <a:spcAft>
                <a:spcPts val="0"/>
              </a:spcAft>
              <a:buSzPts val="2500"/>
              <a:buChar char="●"/>
            </a:pPr>
            <a:r>
              <a:rPr lang="en" sz="2500"/>
              <a:t>Create job depth &amp; specialization</a:t>
            </a:r>
            <a:endParaRPr sz="2500"/>
          </a:p>
          <a:p>
            <a:pPr indent="-387350" lvl="0" marL="457200" rtl="0" algn="l">
              <a:spcBef>
                <a:spcPts val="0"/>
              </a:spcBef>
              <a:spcAft>
                <a:spcPts val="0"/>
              </a:spcAft>
              <a:buSzPts val="2500"/>
              <a:buChar char="●"/>
            </a:pPr>
            <a:r>
              <a:rPr lang="en" sz="2500"/>
              <a:t>Align operations</a:t>
            </a:r>
            <a:endParaRPr sz="2500"/>
          </a:p>
          <a:p>
            <a:pPr indent="-387350" lvl="0" marL="457200" rtl="0" algn="l">
              <a:spcBef>
                <a:spcPts val="0"/>
              </a:spcBef>
              <a:spcAft>
                <a:spcPts val="0"/>
              </a:spcAft>
              <a:buSzPts val="2500"/>
              <a:buChar char="●"/>
            </a:pPr>
            <a:r>
              <a:rPr lang="en" sz="2500"/>
              <a:t>Identify issues</a:t>
            </a:r>
            <a:endParaRPr sz="2500"/>
          </a:p>
          <a:p>
            <a:pPr indent="-387350" lvl="0" marL="457200" rtl="0" algn="l">
              <a:spcBef>
                <a:spcPts val="0"/>
              </a:spcBef>
              <a:spcAft>
                <a:spcPts val="0"/>
              </a:spcAft>
              <a:buSzPts val="2500"/>
              <a:buChar char="●"/>
            </a:pPr>
            <a:r>
              <a:rPr lang="en" sz="2500"/>
              <a:t>Develop relationships</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8"/>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Can LAFCo Help?</a:t>
            </a:r>
            <a:endParaRPr/>
          </a:p>
        </p:txBody>
      </p:sp>
      <p:sp>
        <p:nvSpPr>
          <p:cNvPr id="292" name="Google Shape;292;p58"/>
          <p:cNvSpPr txBox="1"/>
          <p:nvPr>
            <p:ph idx="1" type="body"/>
          </p:nvPr>
        </p:nvSpPr>
        <p:spPr>
          <a:xfrm>
            <a:off x="729450" y="1637363"/>
            <a:ext cx="7688700" cy="27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Involve LAFCo early and often to save time and money in the future!</a:t>
            </a:r>
            <a:endParaRPr sz="2500"/>
          </a:p>
          <a:p>
            <a:pPr indent="-387350" lvl="0" marL="457200" rtl="0" algn="l">
              <a:spcBef>
                <a:spcPts val="1200"/>
              </a:spcBef>
              <a:spcAft>
                <a:spcPts val="0"/>
              </a:spcAft>
              <a:buSzPts val="2500"/>
              <a:buChar char="●"/>
            </a:pPr>
            <a:r>
              <a:rPr lang="en" sz="2500"/>
              <a:t>Strategic planning sessions</a:t>
            </a:r>
            <a:endParaRPr sz="2500"/>
          </a:p>
          <a:p>
            <a:pPr indent="-387350" lvl="0" marL="457200" rtl="0" algn="l">
              <a:spcBef>
                <a:spcPts val="0"/>
              </a:spcBef>
              <a:spcAft>
                <a:spcPts val="0"/>
              </a:spcAft>
              <a:buSzPts val="2500"/>
              <a:buChar char="●"/>
            </a:pPr>
            <a:r>
              <a:rPr lang="en" sz="2500"/>
              <a:t>General plan meetings</a:t>
            </a:r>
            <a:endParaRPr sz="2500"/>
          </a:p>
          <a:p>
            <a:pPr indent="-387350" lvl="0" marL="457200" rtl="0" algn="l">
              <a:spcBef>
                <a:spcPts val="0"/>
              </a:spcBef>
              <a:spcAft>
                <a:spcPts val="0"/>
              </a:spcAft>
              <a:buSzPts val="2500"/>
              <a:buChar char="●"/>
            </a:pPr>
            <a:r>
              <a:rPr lang="en" sz="2500"/>
              <a:t>Working groups</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9"/>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LAFCo is Neutral</a:t>
            </a:r>
            <a:endParaRPr/>
          </a:p>
        </p:txBody>
      </p:sp>
      <p:sp>
        <p:nvSpPr>
          <p:cNvPr id="298" name="Google Shape;298;p59"/>
          <p:cNvSpPr txBox="1"/>
          <p:nvPr>
            <p:ph idx="1" type="body"/>
          </p:nvPr>
        </p:nvSpPr>
        <p:spPr>
          <a:xfrm>
            <a:off x="729450" y="1637363"/>
            <a:ext cx="7688700" cy="2702700"/>
          </a:xfrm>
          <a:prstGeom prst="rect">
            <a:avLst/>
          </a:prstGeom>
          <a:solidFill>
            <a:srgbClr val="9E9E9E">
              <a:alpha val="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sz="2500"/>
              <a:t>LAFCo’s interest is:</a:t>
            </a:r>
            <a:endParaRPr sz="2500"/>
          </a:p>
          <a:p>
            <a:pPr indent="-387350" lvl="0" marL="457200" rtl="0" algn="l">
              <a:spcBef>
                <a:spcPts val="1200"/>
              </a:spcBef>
              <a:spcAft>
                <a:spcPts val="0"/>
              </a:spcAft>
              <a:buSzPts val="2500"/>
              <a:buChar char="●"/>
            </a:pPr>
            <a:r>
              <a:rPr lang="en" sz="2500"/>
              <a:t>Service sufficiency (current &amp; future)</a:t>
            </a:r>
            <a:endParaRPr sz="2500"/>
          </a:p>
          <a:p>
            <a:pPr indent="-387350" lvl="0" marL="457200" rtl="0" algn="l">
              <a:spcBef>
                <a:spcPts val="0"/>
              </a:spcBef>
              <a:spcAft>
                <a:spcPts val="0"/>
              </a:spcAft>
              <a:buSzPts val="2500"/>
              <a:buChar char="●"/>
            </a:pPr>
            <a:r>
              <a:rPr lang="en" sz="2500"/>
              <a:t>Financial stability</a:t>
            </a:r>
            <a:endParaRPr sz="2500"/>
          </a:p>
          <a:p>
            <a:pPr indent="-387350" lvl="0" marL="457200" rtl="0" algn="l">
              <a:spcBef>
                <a:spcPts val="0"/>
              </a:spcBef>
              <a:spcAft>
                <a:spcPts val="0"/>
              </a:spcAft>
              <a:buSzPts val="2500"/>
              <a:buChar char="●"/>
            </a:pPr>
            <a:r>
              <a:rPr lang="en" sz="2500"/>
              <a:t>Compliance with state and local laws</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60"/>
          <p:cNvSpPr txBox="1"/>
          <p:nvPr>
            <p:ph type="title"/>
          </p:nvPr>
        </p:nvSpPr>
        <p:spPr>
          <a:xfrm>
            <a:off x="1643675" y="581375"/>
            <a:ext cx="70899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LAFCo 101</a:t>
            </a:r>
            <a:endParaRPr/>
          </a:p>
        </p:txBody>
      </p:sp>
      <p:sp>
        <p:nvSpPr>
          <p:cNvPr id="304" name="Google Shape;304;p60"/>
          <p:cNvSpPr txBox="1"/>
          <p:nvPr>
            <p:ph idx="1" type="body"/>
          </p:nvPr>
        </p:nvSpPr>
        <p:spPr>
          <a:xfrm>
            <a:off x="555800" y="1340100"/>
            <a:ext cx="8327700" cy="33696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800"/>
              </a:spcBef>
              <a:spcAft>
                <a:spcPts val="0"/>
              </a:spcAft>
              <a:buSzPts val="1800"/>
              <a:buFont typeface="Arial"/>
              <a:buChar char="●"/>
            </a:pPr>
            <a:r>
              <a:rPr lang="en" sz="1800">
                <a:solidFill>
                  <a:srgbClr val="404040"/>
                </a:solidFill>
                <a:latin typeface="Arial"/>
                <a:ea typeface="Arial"/>
                <a:cs typeface="Arial"/>
                <a:sym typeface="Arial"/>
              </a:rPr>
              <a:t>LAFCo = Local Agency Formation Commission</a:t>
            </a:r>
            <a:endParaRPr sz="1800">
              <a:solidFill>
                <a:srgbClr val="404040"/>
              </a:solidFill>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 sz="1800">
                <a:solidFill>
                  <a:srgbClr val="404040"/>
                </a:solidFill>
                <a:latin typeface="Arial"/>
                <a:ea typeface="Arial"/>
                <a:cs typeface="Arial"/>
                <a:sym typeface="Arial"/>
              </a:rPr>
              <a:t>Created by the State Legislature in 1963</a:t>
            </a:r>
            <a:r>
              <a:rPr lang="en" sz="1800">
                <a:solidFill>
                  <a:srgbClr val="404040"/>
                </a:solidFill>
                <a:latin typeface="Arial"/>
                <a:ea typeface="Arial"/>
                <a:cs typeface="Arial"/>
                <a:sym typeface="Arial"/>
              </a:rPr>
              <a:t> and </a:t>
            </a:r>
            <a:r>
              <a:rPr lang="en" sz="1800">
                <a:solidFill>
                  <a:srgbClr val="404040"/>
                </a:solidFill>
                <a:latin typeface="Arial"/>
                <a:ea typeface="Arial"/>
                <a:cs typeface="Arial"/>
                <a:sym typeface="Arial"/>
              </a:rPr>
              <a:t>updated </a:t>
            </a:r>
            <a:r>
              <a:rPr lang="en" sz="1800">
                <a:solidFill>
                  <a:srgbClr val="404040"/>
                </a:solidFill>
                <a:latin typeface="Arial"/>
                <a:ea typeface="Arial"/>
                <a:cs typeface="Arial"/>
                <a:sym typeface="Arial"/>
              </a:rPr>
              <a:t>multiple</a:t>
            </a:r>
            <a:r>
              <a:rPr lang="en" sz="1800">
                <a:solidFill>
                  <a:srgbClr val="404040"/>
                </a:solidFill>
                <a:latin typeface="Arial"/>
                <a:ea typeface="Arial"/>
                <a:cs typeface="Arial"/>
                <a:sym typeface="Arial"/>
              </a:rPr>
              <a:t> times since</a:t>
            </a:r>
            <a:endParaRPr sz="1800">
              <a:solidFill>
                <a:srgbClr val="404040"/>
              </a:solidFill>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 sz="1800">
                <a:solidFill>
                  <a:srgbClr val="404040"/>
                </a:solidFill>
                <a:latin typeface="Arial"/>
                <a:ea typeface="Arial"/>
                <a:cs typeface="Arial"/>
                <a:sym typeface="Arial"/>
              </a:rPr>
              <a:t>One LAFCo in each county</a:t>
            </a:r>
            <a:endParaRPr sz="1800">
              <a:solidFill>
                <a:srgbClr val="404040"/>
              </a:solidFill>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 sz="1800">
                <a:solidFill>
                  <a:srgbClr val="404040"/>
                </a:solidFill>
                <a:latin typeface="Arial"/>
                <a:ea typeface="Arial"/>
                <a:cs typeface="Arial"/>
                <a:sym typeface="Arial"/>
              </a:rPr>
              <a:t>Decisions based on state law and guided by local conditions and circumstances</a:t>
            </a:r>
            <a:endParaRPr sz="1800">
              <a:solidFill>
                <a:srgbClr val="404040"/>
              </a:solidFill>
              <a:latin typeface="Arial"/>
              <a:ea typeface="Arial"/>
              <a:cs typeface="Arial"/>
              <a:sym typeface="Arial"/>
            </a:endParaRPr>
          </a:p>
          <a:p>
            <a:pPr indent="-342900" lvl="0" marL="457200" rtl="0" algn="l">
              <a:spcBef>
                <a:spcPts val="0"/>
              </a:spcBef>
              <a:spcAft>
                <a:spcPts val="0"/>
              </a:spcAft>
              <a:buSzPts val="1800"/>
              <a:buFont typeface="Arial"/>
              <a:buChar char="●"/>
            </a:pPr>
            <a:r>
              <a:rPr lang="en" sz="1800">
                <a:solidFill>
                  <a:srgbClr val="404040"/>
                </a:solidFill>
                <a:latin typeface="Arial"/>
                <a:ea typeface="Arial"/>
                <a:cs typeface="Arial"/>
                <a:sym typeface="Arial"/>
              </a:rPr>
              <a:t>Oversees boundary changes and spheres of influence for cities and special districts</a:t>
            </a:r>
            <a:endParaRPr sz="1800">
              <a:solidFill>
                <a:srgbClr val="404040"/>
              </a:solidFill>
              <a:latin typeface="Arial"/>
              <a:ea typeface="Arial"/>
              <a:cs typeface="Arial"/>
              <a:sym typeface="Arial"/>
            </a:endParaRPr>
          </a:p>
          <a:p>
            <a:pPr indent="-342900" lvl="0" marL="457200" rtl="0" algn="l">
              <a:spcBef>
                <a:spcPts val="0"/>
              </a:spcBef>
              <a:spcAft>
                <a:spcPts val="0"/>
              </a:spcAft>
              <a:buSzPts val="1800"/>
              <a:buFont typeface="Arial"/>
              <a:buChar char="●"/>
            </a:pPr>
            <a:r>
              <a:rPr lang="en" sz="1800">
                <a:solidFill>
                  <a:srgbClr val="404040"/>
                </a:solidFill>
                <a:latin typeface="Arial"/>
                <a:ea typeface="Arial"/>
                <a:cs typeface="Arial"/>
                <a:sym typeface="Arial"/>
              </a:rPr>
              <a:t>Perform Municipal Service Reviews, which, in part, look at opportunities for shared services to occur between agencies</a:t>
            </a:r>
            <a:endParaRPr sz="1800">
              <a:solidFill>
                <a:srgbClr val="404040"/>
              </a:solidFill>
              <a:latin typeface="Arial"/>
              <a:ea typeface="Arial"/>
              <a:cs typeface="Arial"/>
              <a:sym typeface="Arial"/>
            </a:endParaRPr>
          </a:p>
          <a:p>
            <a:pPr indent="-342900" lvl="0" marL="457200" rtl="0" algn="l">
              <a:spcBef>
                <a:spcPts val="0"/>
              </a:spcBef>
              <a:spcAft>
                <a:spcPts val="0"/>
              </a:spcAft>
              <a:buClr>
                <a:srgbClr val="404040"/>
              </a:buClr>
              <a:buSzPts val="1800"/>
              <a:buFont typeface="Arial"/>
              <a:buChar char="●"/>
            </a:pPr>
            <a:r>
              <a:rPr lang="en" sz="1800">
                <a:solidFill>
                  <a:srgbClr val="404040"/>
                </a:solidFill>
                <a:latin typeface="Arial"/>
                <a:ea typeface="Arial"/>
                <a:cs typeface="Arial"/>
                <a:sym typeface="Arial"/>
              </a:rPr>
              <a:t>Make sure the general public’s interests are considered </a:t>
            </a:r>
            <a:endParaRPr sz="1800">
              <a:solidFill>
                <a:srgbClr val="40404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